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79"/>
  </p:notesMasterIdLst>
  <p:handoutMasterIdLst>
    <p:handoutMasterId r:id="rId80"/>
  </p:handoutMasterIdLst>
  <p:sldIdLst>
    <p:sldId id="1688" r:id="rId2"/>
    <p:sldId id="1884" r:id="rId3"/>
    <p:sldId id="1885" r:id="rId4"/>
    <p:sldId id="1887" r:id="rId5"/>
    <p:sldId id="1888" r:id="rId6"/>
    <p:sldId id="1889" r:id="rId7"/>
    <p:sldId id="1890" r:id="rId8"/>
    <p:sldId id="1892" r:id="rId9"/>
    <p:sldId id="1891" r:id="rId10"/>
    <p:sldId id="1893" r:id="rId11"/>
    <p:sldId id="1911" r:id="rId12"/>
    <p:sldId id="1894" r:id="rId13"/>
    <p:sldId id="1895" r:id="rId14"/>
    <p:sldId id="1912" r:id="rId15"/>
    <p:sldId id="1896" r:id="rId16"/>
    <p:sldId id="1910" r:id="rId17"/>
    <p:sldId id="1897" r:id="rId18"/>
    <p:sldId id="1913" r:id="rId19"/>
    <p:sldId id="1899" r:id="rId20"/>
    <p:sldId id="1898" r:id="rId21"/>
    <p:sldId id="1900" r:id="rId22"/>
    <p:sldId id="1901" r:id="rId23"/>
    <p:sldId id="1902" r:id="rId24"/>
    <p:sldId id="1903" r:id="rId25"/>
    <p:sldId id="1905" r:id="rId26"/>
    <p:sldId id="1909" r:id="rId27"/>
    <p:sldId id="1906" r:id="rId28"/>
    <p:sldId id="1907" r:id="rId29"/>
    <p:sldId id="1908" r:id="rId30"/>
    <p:sldId id="1615" r:id="rId31"/>
    <p:sldId id="1507" r:id="rId32"/>
    <p:sldId id="1574" r:id="rId33"/>
    <p:sldId id="1623" r:id="rId34"/>
    <p:sldId id="1919" r:id="rId35"/>
    <p:sldId id="1914" r:id="rId36"/>
    <p:sldId id="1915" r:id="rId37"/>
    <p:sldId id="1916" r:id="rId38"/>
    <p:sldId id="1918" r:id="rId39"/>
    <p:sldId id="1917" r:id="rId40"/>
    <p:sldId id="1920" r:id="rId41"/>
    <p:sldId id="1921" r:id="rId42"/>
    <p:sldId id="1922" r:id="rId43"/>
    <p:sldId id="1923" r:id="rId44"/>
    <p:sldId id="1924" r:id="rId45"/>
    <p:sldId id="1925" r:id="rId46"/>
    <p:sldId id="1926" r:id="rId47"/>
    <p:sldId id="1927" r:id="rId48"/>
    <p:sldId id="1928" r:id="rId49"/>
    <p:sldId id="1929" r:id="rId50"/>
    <p:sldId id="1930" r:id="rId51"/>
    <p:sldId id="1931" r:id="rId52"/>
    <p:sldId id="1932" r:id="rId53"/>
    <p:sldId id="1933" r:id="rId54"/>
    <p:sldId id="1934" r:id="rId55"/>
    <p:sldId id="1935" r:id="rId56"/>
    <p:sldId id="1936" r:id="rId57"/>
    <p:sldId id="1937" r:id="rId58"/>
    <p:sldId id="1938" r:id="rId59"/>
    <p:sldId id="1939" r:id="rId60"/>
    <p:sldId id="1776" r:id="rId61"/>
    <p:sldId id="1940" r:id="rId62"/>
    <p:sldId id="1941" r:id="rId63"/>
    <p:sldId id="1942" r:id="rId64"/>
    <p:sldId id="1943" r:id="rId65"/>
    <p:sldId id="1944" r:id="rId66"/>
    <p:sldId id="1945" r:id="rId67"/>
    <p:sldId id="1946" r:id="rId68"/>
    <p:sldId id="1947" r:id="rId69"/>
    <p:sldId id="1948" r:id="rId70"/>
    <p:sldId id="1949" r:id="rId71"/>
    <p:sldId id="1950" r:id="rId72"/>
    <p:sldId id="1951" r:id="rId73"/>
    <p:sldId id="1952" r:id="rId74"/>
    <p:sldId id="1953" r:id="rId75"/>
    <p:sldId id="1954" r:id="rId76"/>
    <p:sldId id="1955" r:id="rId77"/>
    <p:sldId id="1024" r:id="rId78"/>
  </p:sldIdLst>
  <p:sldSz cx="9144000" cy="6858000" type="screen4x3"/>
  <p:notesSz cx="6858000" cy="9296400"/>
  <p:defaultTextStyle>
    <a:defPPr>
      <a:defRPr lang="en-US"/>
    </a:defPPr>
    <a:lvl1pPr algn="ctr" rtl="0" fontAlgn="base">
      <a:spcBef>
        <a:spcPct val="0"/>
      </a:spcBef>
      <a:spcAft>
        <a:spcPct val="0"/>
      </a:spcAft>
      <a:defRPr kern="1200">
        <a:solidFill>
          <a:schemeClr val="tx1"/>
        </a:solidFill>
        <a:latin typeface="Times New Roman" pitchFamily="18" charset="0"/>
        <a:ea typeface="+mn-ea"/>
        <a:cs typeface="+mn-cs"/>
      </a:defRPr>
    </a:lvl1pPr>
    <a:lvl2pPr marL="457200" algn="ctr" rtl="0" fontAlgn="base">
      <a:spcBef>
        <a:spcPct val="0"/>
      </a:spcBef>
      <a:spcAft>
        <a:spcPct val="0"/>
      </a:spcAft>
      <a:defRPr kern="1200">
        <a:solidFill>
          <a:schemeClr val="tx1"/>
        </a:solidFill>
        <a:latin typeface="Times New Roman" pitchFamily="18" charset="0"/>
        <a:ea typeface="+mn-ea"/>
        <a:cs typeface="+mn-cs"/>
      </a:defRPr>
    </a:lvl2pPr>
    <a:lvl3pPr marL="914400" algn="ctr" rtl="0" fontAlgn="base">
      <a:spcBef>
        <a:spcPct val="0"/>
      </a:spcBef>
      <a:spcAft>
        <a:spcPct val="0"/>
      </a:spcAft>
      <a:defRPr kern="1200">
        <a:solidFill>
          <a:schemeClr val="tx1"/>
        </a:solidFill>
        <a:latin typeface="Times New Roman" pitchFamily="18" charset="0"/>
        <a:ea typeface="+mn-ea"/>
        <a:cs typeface="+mn-cs"/>
      </a:defRPr>
    </a:lvl3pPr>
    <a:lvl4pPr marL="1371600" algn="ctr" rtl="0" fontAlgn="base">
      <a:spcBef>
        <a:spcPct val="0"/>
      </a:spcBef>
      <a:spcAft>
        <a:spcPct val="0"/>
      </a:spcAft>
      <a:defRPr kern="1200">
        <a:solidFill>
          <a:schemeClr val="tx1"/>
        </a:solidFill>
        <a:latin typeface="Times New Roman" pitchFamily="18" charset="0"/>
        <a:ea typeface="+mn-ea"/>
        <a:cs typeface="+mn-cs"/>
      </a:defRPr>
    </a:lvl4pPr>
    <a:lvl5pPr marL="1828800" algn="ctr"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FF0066"/>
    <a:srgbClr val="009900"/>
    <a:srgbClr val="006600"/>
    <a:srgbClr val="FFFF00"/>
    <a:srgbClr val="FF3399"/>
    <a:srgbClr val="CC3300"/>
    <a:srgbClr val="008000"/>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88" autoAdjust="0"/>
    <p:restoredTop sz="98339" autoAdjust="0"/>
  </p:normalViewPr>
  <p:slideViewPr>
    <p:cSldViewPr>
      <p:cViewPr>
        <p:scale>
          <a:sx n="75" d="100"/>
          <a:sy n="75" d="100"/>
        </p:scale>
        <p:origin x="-1146" y="-72"/>
      </p:cViewPr>
      <p:guideLst>
        <p:guide orient="horz" pos="2160"/>
        <p:guide pos="2880"/>
      </p:guideLst>
    </p:cSldViewPr>
  </p:slideViewPr>
  <p:outlineViewPr>
    <p:cViewPr>
      <p:scale>
        <a:sx n="33" d="100"/>
        <a:sy n="33" d="100"/>
      </p:scale>
      <p:origin x="54" y="0"/>
    </p:cViewPr>
  </p:outlineViewPr>
  <p:notesTextViewPr>
    <p:cViewPr>
      <p:scale>
        <a:sx n="100" d="100"/>
        <a:sy n="100" d="100"/>
      </p:scale>
      <p:origin x="0" y="0"/>
    </p:cViewPr>
  </p:notesTextViewPr>
  <p:sorterViewPr>
    <p:cViewPr>
      <p:scale>
        <a:sx n="66" d="100"/>
        <a:sy n="66" d="100"/>
      </p:scale>
      <p:origin x="0" y="2352"/>
    </p:cViewPr>
  </p:sorterViewPr>
  <p:notesViewPr>
    <p:cSldViewPr>
      <p:cViewPr varScale="1">
        <p:scale>
          <a:sx n="56" d="100"/>
          <a:sy n="56" d="100"/>
        </p:scale>
        <p:origin x="-2802" y="-96"/>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pPr>
              <a:defRPr/>
            </a:pPr>
            <a:fld id="{3D9F1EC7-5449-454A-B3B5-9CACFF7D4CAE}" type="datetimeFigureOut">
              <a:rPr lang="en-US"/>
              <a:pPr>
                <a:defRPr/>
              </a:pPr>
              <a:t>5/18/2020</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pPr>
              <a:defRPr/>
            </a:pPr>
            <a:fld id="{8C4F075F-9739-4055-B81D-8D2EC637FBEE}" type="slidenum">
              <a:rPr lang="en-US"/>
              <a:pPr>
                <a:defRPr/>
              </a:pPr>
              <a:t>‹#›</a:t>
            </a:fld>
            <a:endParaRPr lang="en-US"/>
          </a:p>
        </p:txBody>
      </p:sp>
    </p:spTree>
    <p:extLst>
      <p:ext uri="{BB962C8B-B14F-4D97-AF65-F5344CB8AC3E}">
        <p14:creationId xmlns:p14="http://schemas.microsoft.com/office/powerpoint/2010/main" val="4912356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defRPr>
            </a:lvl1pPr>
          </a:lstStyle>
          <a:p>
            <a:pPr>
              <a:defRPr/>
            </a:pPr>
            <a:endParaRPr lang="en-US"/>
          </a:p>
        </p:txBody>
      </p:sp>
      <p:sp>
        <p:nvSpPr>
          <p:cNvPr id="87043"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58372"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5"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7046"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defRPr>
            </a:lvl1pPr>
          </a:lstStyle>
          <a:p>
            <a:pPr>
              <a:defRPr/>
            </a:pPr>
            <a:endParaRPr lang="en-US"/>
          </a:p>
        </p:txBody>
      </p:sp>
      <p:sp>
        <p:nvSpPr>
          <p:cNvPr id="87047"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E38C21A9-C8EE-4C7E-92BD-9559CA321883}" type="slidenum">
              <a:rPr lang="en-US"/>
              <a:pPr>
                <a:defRPr/>
              </a:pPr>
              <a:t>‹#›</a:t>
            </a:fld>
            <a:endParaRPr lang="en-US"/>
          </a:p>
        </p:txBody>
      </p:sp>
    </p:spTree>
    <p:extLst>
      <p:ext uri="{BB962C8B-B14F-4D97-AF65-F5344CB8AC3E}">
        <p14:creationId xmlns:p14="http://schemas.microsoft.com/office/powerpoint/2010/main" val="22827728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charset="0"/>
              </a:defRPr>
            </a:lvl1pPr>
            <a:lvl2pPr marL="742950" indent="-285750" algn="l" eaLnBrk="0" hangingPunct="0">
              <a:spcBef>
                <a:spcPct val="30000"/>
              </a:spcBef>
              <a:defRPr sz="1200">
                <a:solidFill>
                  <a:schemeClr val="tx1"/>
                </a:solidFill>
                <a:latin typeface="Arial" charset="0"/>
              </a:defRPr>
            </a:lvl2pPr>
            <a:lvl3pPr marL="1143000" indent="-228600" algn="l" eaLnBrk="0" hangingPunct="0">
              <a:spcBef>
                <a:spcPct val="30000"/>
              </a:spcBef>
              <a:defRPr sz="1200">
                <a:solidFill>
                  <a:schemeClr val="tx1"/>
                </a:solidFill>
                <a:latin typeface="Arial" charset="0"/>
              </a:defRPr>
            </a:lvl3pPr>
            <a:lvl4pPr marL="1600200" indent="-228600" algn="l" eaLnBrk="0" hangingPunct="0">
              <a:spcBef>
                <a:spcPct val="30000"/>
              </a:spcBef>
              <a:defRPr sz="1200">
                <a:solidFill>
                  <a:schemeClr val="tx1"/>
                </a:solidFill>
                <a:latin typeface="Arial" charset="0"/>
              </a:defRPr>
            </a:lvl4pPr>
            <a:lvl5pPr marL="2057400" indent="-228600" algn="l"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lgn="r" eaLnBrk="1" hangingPunct="1">
              <a:spcBef>
                <a:spcPct val="0"/>
              </a:spcBef>
            </a:pPr>
            <a:fld id="{A8166A5B-222C-4E27-906E-FA263834F6CC}" type="slidenum">
              <a:rPr lang="en-US" altLang="en-US" smtClean="0"/>
              <a:pPr algn="r" eaLnBrk="1" hangingPunct="1">
                <a:spcBef>
                  <a:spcPct val="0"/>
                </a:spcBef>
              </a:pPr>
              <a:t>1</a:t>
            </a:fld>
            <a:endParaRPr lang="en-US" alt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0B9E3E2-35BD-4BB8-8F7F-B21AC603A000}"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1138" name="Rectangle 2"/>
          <p:cNvSpPr>
            <a:spLocks noGrp="1" noChangeArrowheads="1"/>
          </p:cNvSpPr>
          <p:nvPr>
            <p:ph type="ctrTitle"/>
          </p:nvPr>
        </p:nvSpPr>
        <p:spPr>
          <a:xfrm>
            <a:off x="685800" y="990600"/>
            <a:ext cx="7772400" cy="1371600"/>
          </a:xfrm>
        </p:spPr>
        <p:txBody>
          <a:bodyPr/>
          <a:lstStyle>
            <a:lvl1pPr>
              <a:defRPr/>
            </a:lvl1pPr>
          </a:lstStyle>
          <a:p>
            <a:r>
              <a:rPr lang="en-US"/>
              <a:t>Click to edit Master title style</a:t>
            </a:r>
          </a:p>
        </p:txBody>
      </p:sp>
      <p:sp>
        <p:nvSpPr>
          <p:cNvPr id="91139" name="Rectangle 3"/>
          <p:cNvSpPr>
            <a:spLocks noGrp="1" noChangeArrowheads="1"/>
          </p:cNvSpPr>
          <p:nvPr>
            <p:ph type="subTitle" idx="1"/>
          </p:nvPr>
        </p:nvSpPr>
        <p:spPr>
          <a:xfrm>
            <a:off x="1447800" y="3429000"/>
            <a:ext cx="7010400" cy="1600200"/>
          </a:xfrm>
        </p:spPr>
        <p:txBody>
          <a:bodyPr/>
          <a:lstStyle>
            <a:lvl1pPr marL="0" indent="0" algn="ctr">
              <a:buFont typeface="Wingdings" pitchFamily="2" charset="2"/>
              <a:buNone/>
              <a:defRPr/>
            </a:lvl1pPr>
          </a:lstStyle>
          <a:p>
            <a:r>
              <a:rPr lang="en-US"/>
              <a:t>Click to edit Master subtitle style</a:t>
            </a:r>
          </a:p>
        </p:txBody>
      </p:sp>
    </p:spTree>
    <p:extLst>
      <p:ext uri="{BB962C8B-B14F-4D97-AF65-F5344CB8AC3E}">
        <p14:creationId xmlns:p14="http://schemas.microsoft.com/office/powerpoint/2010/main" val="3786121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sldNum" sz="quarter" idx="10"/>
          </p:nvPr>
        </p:nvSpPr>
        <p:spPr>
          <a:ln/>
        </p:spPr>
        <p:txBody>
          <a:bodyPr/>
          <a:lstStyle>
            <a:lvl1pPr>
              <a:defRPr>
                <a:solidFill>
                  <a:schemeClr val="bg1"/>
                </a:solidFill>
              </a:defRPr>
            </a:lvl1pPr>
          </a:lstStyle>
          <a:p>
            <a:pPr>
              <a:defRPr/>
            </a:pPr>
            <a:fld id="{1877AE51-D50E-46B6-BB93-30AA5F75488D}" type="slidenum">
              <a:rPr lang="en-US" smtClean="0"/>
              <a:pPr>
                <a:defRPr/>
              </a:pPr>
              <a:t>‹#›</a:t>
            </a:fld>
            <a:endParaRPr lang="en-US"/>
          </a:p>
        </p:txBody>
      </p:sp>
      <p:sp>
        <p:nvSpPr>
          <p:cNvPr id="5" name="Rectangle 11"/>
          <p:cNvSpPr txBox="1">
            <a:spLocks noChangeArrowheads="1"/>
          </p:cNvSpPr>
          <p:nvPr userDrawn="1"/>
        </p:nvSpPr>
        <p:spPr bwMode="auto">
          <a:xfrm>
            <a:off x="6822744" y="6553200"/>
            <a:ext cx="19685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r" rtl="0" fontAlgn="base">
              <a:spcBef>
                <a:spcPct val="0"/>
              </a:spcBef>
              <a:spcAft>
                <a:spcPct val="0"/>
              </a:spcAft>
              <a:defRPr sz="1200" kern="1200">
                <a:solidFill>
                  <a:schemeClr val="tx1"/>
                </a:solidFill>
                <a:latin typeface="Arial Black" pitchFamily="34" charset="0"/>
                <a:ea typeface="+mn-ea"/>
                <a:cs typeface="+mn-cs"/>
              </a:defRPr>
            </a:lvl1pPr>
            <a:lvl2pPr marL="457200" algn="ctr" rtl="0" fontAlgn="base">
              <a:spcBef>
                <a:spcPct val="0"/>
              </a:spcBef>
              <a:spcAft>
                <a:spcPct val="0"/>
              </a:spcAft>
              <a:defRPr kern="1200">
                <a:solidFill>
                  <a:schemeClr val="tx1"/>
                </a:solidFill>
                <a:latin typeface="Times New Roman" pitchFamily="18" charset="0"/>
                <a:ea typeface="+mn-ea"/>
                <a:cs typeface="+mn-cs"/>
              </a:defRPr>
            </a:lvl2pPr>
            <a:lvl3pPr marL="914400" algn="ctr" rtl="0" fontAlgn="base">
              <a:spcBef>
                <a:spcPct val="0"/>
              </a:spcBef>
              <a:spcAft>
                <a:spcPct val="0"/>
              </a:spcAft>
              <a:defRPr kern="1200">
                <a:solidFill>
                  <a:schemeClr val="tx1"/>
                </a:solidFill>
                <a:latin typeface="Times New Roman" pitchFamily="18" charset="0"/>
                <a:ea typeface="+mn-ea"/>
                <a:cs typeface="+mn-cs"/>
              </a:defRPr>
            </a:lvl3pPr>
            <a:lvl4pPr marL="1371600" algn="ctr" rtl="0" fontAlgn="base">
              <a:spcBef>
                <a:spcPct val="0"/>
              </a:spcBef>
              <a:spcAft>
                <a:spcPct val="0"/>
              </a:spcAft>
              <a:defRPr kern="1200">
                <a:solidFill>
                  <a:schemeClr val="tx1"/>
                </a:solidFill>
                <a:latin typeface="Times New Roman" pitchFamily="18" charset="0"/>
                <a:ea typeface="+mn-ea"/>
                <a:cs typeface="+mn-cs"/>
              </a:defRPr>
            </a:lvl4pPr>
            <a:lvl5pPr marL="1828800" algn="ctr"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a:lstStyle>
          <a:p>
            <a:pPr>
              <a:defRPr/>
            </a:pPr>
            <a:fld id="{0181F552-57E3-4163-968A-15EACE64F2C9}" type="slidenum">
              <a:rPr lang="en-US" smtClean="0"/>
              <a:pPr>
                <a:defRPr/>
              </a:pPr>
              <a:t>‹#›</a:t>
            </a:fld>
            <a:endParaRPr lang="en-US"/>
          </a:p>
        </p:txBody>
      </p:sp>
    </p:spTree>
    <p:extLst>
      <p:ext uri="{BB962C8B-B14F-4D97-AF65-F5344CB8AC3E}">
        <p14:creationId xmlns:p14="http://schemas.microsoft.com/office/powerpoint/2010/main" val="2209477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35" y="440690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35"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sldNum" sz="quarter" idx="10"/>
          </p:nvPr>
        </p:nvSpPr>
        <p:spPr>
          <a:ln/>
        </p:spPr>
        <p:txBody>
          <a:bodyPr/>
          <a:lstStyle>
            <a:lvl1pPr>
              <a:defRPr>
                <a:solidFill>
                  <a:schemeClr val="bg1"/>
                </a:solidFill>
              </a:defRPr>
            </a:lvl1pPr>
          </a:lstStyle>
          <a:p>
            <a:pPr>
              <a:defRPr/>
            </a:pPr>
            <a:fld id="{1FB029C8-BFDE-4586-AADC-A5C16A970B65}" type="slidenum">
              <a:rPr lang="en-US" smtClean="0"/>
              <a:pPr>
                <a:defRPr/>
              </a:pPr>
              <a:t>‹#›</a:t>
            </a:fld>
            <a:endParaRPr lang="en-US"/>
          </a:p>
        </p:txBody>
      </p:sp>
    </p:spTree>
    <p:extLst>
      <p:ext uri="{BB962C8B-B14F-4D97-AF65-F5344CB8AC3E}">
        <p14:creationId xmlns:p14="http://schemas.microsoft.com/office/powerpoint/2010/main" val="2286359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67105" y="1219200"/>
            <a:ext cx="3930162"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7943" y="1219200"/>
            <a:ext cx="3930162"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sldNum" sz="quarter" idx="10"/>
          </p:nvPr>
        </p:nvSpPr>
        <p:spPr>
          <a:ln/>
        </p:spPr>
        <p:txBody>
          <a:bodyPr/>
          <a:lstStyle>
            <a:lvl1pPr>
              <a:defRPr/>
            </a:lvl1pPr>
          </a:lstStyle>
          <a:p>
            <a:pPr>
              <a:defRPr/>
            </a:pPr>
            <a:fld id="{CADF17B8-E81A-4D26-A307-E634C5721969}" type="slidenum">
              <a:rPr lang="en-US"/>
              <a:pPr>
                <a:defRPr/>
              </a:pPr>
              <a:t>‹#›</a:t>
            </a:fld>
            <a:endParaRPr lang="en-US"/>
          </a:p>
        </p:txBody>
      </p:sp>
    </p:spTree>
    <p:extLst>
      <p:ext uri="{BB962C8B-B14F-4D97-AF65-F5344CB8AC3E}">
        <p14:creationId xmlns:p14="http://schemas.microsoft.com/office/powerpoint/2010/main" val="970827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66"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6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73" y="1535113"/>
            <a:ext cx="4041531"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273" y="2174875"/>
            <a:ext cx="404153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sldNum" sz="quarter" idx="10"/>
          </p:nvPr>
        </p:nvSpPr>
        <p:spPr>
          <a:ln/>
        </p:spPr>
        <p:txBody>
          <a:bodyPr/>
          <a:lstStyle>
            <a:lvl1pPr>
              <a:defRPr/>
            </a:lvl1pPr>
          </a:lstStyle>
          <a:p>
            <a:pPr>
              <a:defRPr/>
            </a:pPr>
            <a:fld id="{EBE9721F-8C1E-46C8-9CEA-77F85A618653}" type="slidenum">
              <a:rPr lang="en-US"/>
              <a:pPr>
                <a:defRPr/>
              </a:pPr>
              <a:t>‹#›</a:t>
            </a:fld>
            <a:endParaRPr lang="en-US"/>
          </a:p>
        </p:txBody>
      </p:sp>
    </p:spTree>
    <p:extLst>
      <p:ext uri="{BB962C8B-B14F-4D97-AF65-F5344CB8AC3E}">
        <p14:creationId xmlns:p14="http://schemas.microsoft.com/office/powerpoint/2010/main" val="3180236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sldNum" sz="quarter" idx="10"/>
          </p:nvPr>
        </p:nvSpPr>
        <p:spPr>
          <a:ln/>
        </p:spPr>
        <p:txBody>
          <a:bodyPr/>
          <a:lstStyle>
            <a:lvl1pPr>
              <a:defRPr/>
            </a:lvl1pPr>
          </a:lstStyle>
          <a:p>
            <a:pPr>
              <a:defRPr/>
            </a:pPr>
            <a:fld id="{8E866B33-5E0C-4FD2-BD6E-5E0C5F06744D}" type="slidenum">
              <a:rPr lang="en-US"/>
              <a:pPr>
                <a:defRPr/>
              </a:pPr>
              <a:t>‹#›</a:t>
            </a:fld>
            <a:endParaRPr lang="en-US"/>
          </a:p>
        </p:txBody>
      </p:sp>
    </p:spTree>
    <p:extLst>
      <p:ext uri="{BB962C8B-B14F-4D97-AF65-F5344CB8AC3E}">
        <p14:creationId xmlns:p14="http://schemas.microsoft.com/office/powerpoint/2010/main" val="1696067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sldNum" sz="quarter" idx="10"/>
          </p:nvPr>
        </p:nvSpPr>
        <p:spPr>
          <a:ln/>
        </p:spPr>
        <p:txBody>
          <a:bodyPr/>
          <a:lstStyle>
            <a:lvl1pPr>
              <a:defRPr/>
            </a:lvl1pPr>
          </a:lstStyle>
          <a:p>
            <a:pPr>
              <a:defRPr/>
            </a:pPr>
            <a:fld id="{47006A05-71E8-4A6D-8CFB-62065BD41703}" type="slidenum">
              <a:rPr lang="en-US"/>
              <a:pPr>
                <a:defRPr/>
              </a:pPr>
              <a:t>‹#›</a:t>
            </a:fld>
            <a:endParaRPr lang="en-US"/>
          </a:p>
        </p:txBody>
      </p:sp>
    </p:spTree>
    <p:extLst>
      <p:ext uri="{BB962C8B-B14F-4D97-AF65-F5344CB8AC3E}">
        <p14:creationId xmlns:p14="http://schemas.microsoft.com/office/powerpoint/2010/main" val="1591754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49"/>
            <a:ext cx="3008435" cy="1162051"/>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538" y="273054"/>
            <a:ext cx="511126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4"/>
            <a:ext cx="300843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sldNum" sz="quarter" idx="10"/>
          </p:nvPr>
        </p:nvSpPr>
        <p:spPr>
          <a:ln/>
        </p:spPr>
        <p:txBody>
          <a:bodyPr/>
          <a:lstStyle>
            <a:lvl1pPr>
              <a:defRPr/>
            </a:lvl1pPr>
          </a:lstStyle>
          <a:p>
            <a:pPr>
              <a:defRPr/>
            </a:pPr>
            <a:fld id="{0F101A41-98A0-467F-A011-D91A5EE15BC7}" type="slidenum">
              <a:rPr lang="en-US"/>
              <a:pPr>
                <a:defRPr/>
              </a:pPr>
              <a:t>‹#›</a:t>
            </a:fld>
            <a:endParaRPr lang="en-US"/>
          </a:p>
        </p:txBody>
      </p:sp>
    </p:spTree>
    <p:extLst>
      <p:ext uri="{BB962C8B-B14F-4D97-AF65-F5344CB8AC3E}">
        <p14:creationId xmlns:p14="http://schemas.microsoft.com/office/powerpoint/2010/main" val="3676672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66" y="4800600"/>
            <a:ext cx="5486400" cy="566739"/>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166"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166"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sldNum" sz="quarter" idx="10"/>
          </p:nvPr>
        </p:nvSpPr>
        <p:spPr>
          <a:ln/>
        </p:spPr>
        <p:txBody>
          <a:bodyPr/>
          <a:lstStyle>
            <a:lvl1pPr>
              <a:defRPr/>
            </a:lvl1pPr>
          </a:lstStyle>
          <a:p>
            <a:pPr>
              <a:defRPr/>
            </a:pPr>
            <a:fld id="{87041E87-93BC-4F7B-9474-9DFA9B6A39CD}" type="slidenum">
              <a:rPr lang="en-US"/>
              <a:pPr>
                <a:defRPr/>
              </a:pPr>
              <a:t>‹#›</a:t>
            </a:fld>
            <a:endParaRPr lang="en-US"/>
          </a:p>
        </p:txBody>
      </p:sp>
    </p:spTree>
    <p:extLst>
      <p:ext uri="{BB962C8B-B14F-4D97-AF65-F5344CB8AC3E}">
        <p14:creationId xmlns:p14="http://schemas.microsoft.com/office/powerpoint/2010/main" val="131769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sldNum" sz="quarter" idx="10"/>
          </p:nvPr>
        </p:nvSpPr>
        <p:spPr>
          <a:ln/>
        </p:spPr>
        <p:txBody>
          <a:bodyPr/>
          <a:lstStyle>
            <a:lvl1pPr>
              <a:defRPr/>
            </a:lvl1pPr>
          </a:lstStyle>
          <a:p>
            <a:pPr>
              <a:defRPr/>
            </a:pPr>
            <a:fld id="{C0099AA3-E0E1-4781-8B6F-02414BEADD8F}" type="slidenum">
              <a:rPr lang="en-US"/>
              <a:pPr>
                <a:defRPr/>
              </a:pPr>
              <a:t>‹#›</a:t>
            </a:fld>
            <a:endParaRPr lang="en-US"/>
          </a:p>
        </p:txBody>
      </p:sp>
    </p:spTree>
    <p:extLst>
      <p:ext uri="{BB962C8B-B14F-4D97-AF65-F5344CB8AC3E}">
        <p14:creationId xmlns:p14="http://schemas.microsoft.com/office/powerpoint/2010/main" val="3199565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719" y="152400"/>
            <a:ext cx="2001715"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67104" y="152400"/>
            <a:ext cx="5865934"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sldNum" sz="quarter" idx="10"/>
          </p:nvPr>
        </p:nvSpPr>
        <p:spPr>
          <a:ln/>
        </p:spPr>
        <p:txBody>
          <a:bodyPr/>
          <a:lstStyle>
            <a:lvl1pPr>
              <a:defRPr/>
            </a:lvl1pPr>
          </a:lstStyle>
          <a:p>
            <a:pPr>
              <a:defRPr/>
            </a:pPr>
            <a:fld id="{BAF846ED-DDBC-419E-90DE-F9F2315506B4}" type="slidenum">
              <a:rPr lang="en-US"/>
              <a:pPr>
                <a:defRPr/>
              </a:pPr>
              <a:t>‹#›</a:t>
            </a:fld>
            <a:endParaRPr lang="en-US"/>
          </a:p>
        </p:txBody>
      </p:sp>
    </p:spTree>
    <p:extLst>
      <p:ext uri="{BB962C8B-B14F-4D97-AF65-F5344CB8AC3E}">
        <p14:creationId xmlns:p14="http://schemas.microsoft.com/office/powerpoint/2010/main" val="3488601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74675" y="152400"/>
            <a:ext cx="8001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566738" y="1219200"/>
            <a:ext cx="8001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90123" name="Rectangle 11"/>
          <p:cNvSpPr>
            <a:spLocks noGrp="1" noChangeArrowheads="1"/>
          </p:cNvSpPr>
          <p:nvPr>
            <p:ph type="sldNum" sz="quarter" idx="4"/>
          </p:nvPr>
        </p:nvSpPr>
        <p:spPr bwMode="auto">
          <a:xfrm>
            <a:off x="6823075" y="6553200"/>
            <a:ext cx="19685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defRPr>
            </a:lvl1pPr>
          </a:lstStyle>
          <a:p>
            <a:pPr>
              <a:defRPr/>
            </a:pPr>
            <a:fld id="{7AF6D13B-C75B-4DA3-BD12-0EF6D1F3E0F2}" type="slidenum">
              <a:rPr lang="en-US"/>
              <a:pPr>
                <a:defRPr/>
              </a:pPr>
              <a:t>‹#›</a:t>
            </a:fld>
            <a:endParaRPr lang="en-US"/>
          </a:p>
        </p:txBody>
      </p:sp>
      <p:sp>
        <p:nvSpPr>
          <p:cNvPr id="1029" name="Line 12"/>
          <p:cNvSpPr>
            <a:spLocks noChangeShapeType="1"/>
          </p:cNvSpPr>
          <p:nvPr/>
        </p:nvSpPr>
        <p:spPr bwMode="auto">
          <a:xfrm>
            <a:off x="280988" y="1143000"/>
            <a:ext cx="8582025" cy="0"/>
          </a:xfrm>
          <a:prstGeom prst="line">
            <a:avLst/>
          </a:prstGeom>
          <a:noFill/>
          <a:ln w="63500">
            <a:solidFill>
              <a:schemeClr val="accent2"/>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Tree>
  </p:cSld>
  <p:clrMap bg1="lt1" tx1="dk1" bg2="lt2" tx2="dk2" accent1="accent1" accent2="accent2" accent3="accent3" accent4="accent4" accent5="accent5" accent6="accent6" hlink="hlink" folHlink="folHlink"/>
  <p:sldLayoutIdLst>
    <p:sldLayoutId id="2147484176" r:id="rId1"/>
    <p:sldLayoutId id="2147484166" r:id="rId2"/>
    <p:sldLayoutId id="2147484167" r:id="rId3"/>
    <p:sldLayoutId id="2147484168" r:id="rId4"/>
    <p:sldLayoutId id="2147484169" r:id="rId5"/>
    <p:sldLayoutId id="2147484170" r:id="rId6"/>
    <p:sldLayoutId id="2147484171" r:id="rId7"/>
    <p:sldLayoutId id="2147484172" r:id="rId8"/>
    <p:sldLayoutId id="2147484173" r:id="rId9"/>
    <p:sldLayoutId id="2147484174" r:id="rId10"/>
    <p:sldLayoutId id="2147484175"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itchFamily="34" charset="0"/>
        </a:defRPr>
      </a:lvl2pPr>
      <a:lvl3pPr algn="l" rtl="0" eaLnBrk="0" fontAlgn="base" hangingPunct="0">
        <a:spcBef>
          <a:spcPct val="0"/>
        </a:spcBef>
        <a:spcAft>
          <a:spcPct val="0"/>
        </a:spcAft>
        <a:defRPr sz="3800">
          <a:solidFill>
            <a:schemeClr val="tx2"/>
          </a:solidFill>
          <a:latin typeface="Verdana" pitchFamily="34" charset="0"/>
        </a:defRPr>
      </a:lvl3pPr>
      <a:lvl4pPr algn="l" rtl="0" eaLnBrk="0" fontAlgn="base" hangingPunct="0">
        <a:spcBef>
          <a:spcPct val="0"/>
        </a:spcBef>
        <a:spcAft>
          <a:spcPct val="0"/>
        </a:spcAft>
        <a:defRPr sz="3800">
          <a:solidFill>
            <a:schemeClr val="tx2"/>
          </a:solidFill>
          <a:latin typeface="Verdana" pitchFamily="34" charset="0"/>
        </a:defRPr>
      </a:lvl4pPr>
      <a:lvl5pPr algn="l" rtl="0" eaLnBrk="0" fontAlgn="base" hangingPunct="0">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p:titleStyle>
    <p:body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6" name="Picture 2" descr="Lin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1066800"/>
            <a:ext cx="9140825"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3" descr="Hpe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64770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8" descr="Hpe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2" descr="Logo So (1000x1000).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 y="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9"/>
          <p:cNvSpPr>
            <a:spLocks noChangeArrowheads="1"/>
          </p:cNvSpPr>
          <p:nvPr/>
        </p:nvSpPr>
        <p:spPr bwMode="auto">
          <a:xfrm>
            <a:off x="0" y="6517944"/>
            <a:ext cx="9080500" cy="304800"/>
          </a:xfrm>
          <a:prstGeom prst="rect">
            <a:avLst/>
          </a:prstGeom>
          <a:noFill/>
          <a:ln w="9525">
            <a:noFill/>
            <a:miter lim="800000"/>
            <a:headEnd/>
            <a:tailEnd/>
          </a:ln>
          <a:effectLst/>
        </p:spPr>
        <p:txBody>
          <a:bodyPr wrap="none" anchor="ctr"/>
          <a:lstStyle/>
          <a:p>
            <a:pPr>
              <a:defRPr/>
            </a:pPr>
            <a:r>
              <a:rPr lang="en-US" sz="1400" b="1" smtClean="0">
                <a:solidFill>
                  <a:srgbClr val="FFFF00"/>
                </a:solidFill>
                <a:latin typeface="Arial" panose="020B0604020202020204" pitchFamily="34" charset="0"/>
                <a:cs typeface="Arial" panose="020B0604020202020204" pitchFamily="34" charset="0"/>
              </a:rPr>
              <a:t>  Trình bày:  Lê Nguyễn Minh Ngọc</a:t>
            </a:r>
            <a:r>
              <a:rPr lang="en-US" sz="1400" b="1">
                <a:solidFill>
                  <a:srgbClr val="FFFF00"/>
                </a:solidFill>
                <a:latin typeface="Arial" panose="020B0604020202020204" pitchFamily="34" charset="0"/>
                <a:cs typeface="Arial" panose="020B0604020202020204" pitchFamily="34" charset="0"/>
              </a:rPr>
              <a:t>	</a:t>
            </a:r>
            <a:r>
              <a:rPr lang="en-US" sz="1400" b="1" smtClean="0">
                <a:solidFill>
                  <a:srgbClr val="FFFF00"/>
                </a:solidFill>
                <a:latin typeface="Arial" panose="020B0604020202020204" pitchFamily="34" charset="0"/>
                <a:cs typeface="Arial" panose="020B0604020202020204" pitchFamily="34" charset="0"/>
              </a:rPr>
              <a:t>                   ngoclnm@sgdbinhduong.edu.vn</a:t>
            </a:r>
            <a:endParaRPr lang="en-US" sz="1400" b="1">
              <a:solidFill>
                <a:srgbClr val="FFFF00"/>
              </a:solidFill>
              <a:latin typeface="Arial" panose="020B0604020202020204" pitchFamily="34" charset="0"/>
              <a:cs typeface="Arial" panose="020B0604020202020204" pitchFamily="34" charset="0"/>
            </a:endParaRPr>
          </a:p>
        </p:txBody>
      </p:sp>
      <p:sp>
        <p:nvSpPr>
          <p:cNvPr id="9" name="Rectangle 10"/>
          <p:cNvSpPr>
            <a:spLocks noChangeArrowheads="1"/>
          </p:cNvSpPr>
          <p:nvPr/>
        </p:nvSpPr>
        <p:spPr bwMode="auto">
          <a:xfrm>
            <a:off x="1905000" y="0"/>
            <a:ext cx="6553200" cy="1066800"/>
          </a:xfrm>
          <a:prstGeom prst="rect">
            <a:avLst/>
          </a:prstGeom>
          <a:noFill/>
          <a:ln w="9525">
            <a:noFill/>
            <a:miter lim="800000"/>
            <a:headEnd/>
            <a:tailEnd/>
          </a:ln>
          <a:effectLst/>
        </p:spPr>
        <p:txBody>
          <a:bodyPr wrap="none" anchor="ctr"/>
          <a:lstStyle/>
          <a:p>
            <a:pPr algn="ctr">
              <a:spcBef>
                <a:spcPct val="5000"/>
              </a:spcBef>
              <a:spcAft>
                <a:spcPct val="5000"/>
              </a:spcAft>
              <a:defRPr/>
            </a:pPr>
            <a:r>
              <a:rPr lang="en-US" sz="2400" b="1">
                <a:solidFill>
                  <a:srgbClr val="FFFF00"/>
                </a:solidFill>
                <a:latin typeface="Arial" panose="020B0604020202020204" pitchFamily="34" charset="0"/>
                <a:cs typeface="Arial" panose="020B0604020202020204" pitchFamily="34" charset="0"/>
              </a:rPr>
              <a:t>SỞ GIÁO DỤC VÀ ĐÀO TẠO</a:t>
            </a:r>
          </a:p>
          <a:p>
            <a:pPr algn="ctr">
              <a:spcBef>
                <a:spcPct val="5000"/>
              </a:spcBef>
              <a:spcAft>
                <a:spcPct val="5000"/>
              </a:spcAft>
              <a:defRPr/>
            </a:pPr>
            <a:r>
              <a:rPr lang="en-US" sz="3200" b="1">
                <a:solidFill>
                  <a:srgbClr val="FFFF00"/>
                </a:solidFill>
                <a:latin typeface="Arial" panose="020B0604020202020204" pitchFamily="34" charset="0"/>
                <a:cs typeface="Arial" panose="020B0604020202020204" pitchFamily="34" charset="0"/>
              </a:rPr>
              <a:t>BÌNH DƯƠNG</a:t>
            </a:r>
          </a:p>
        </p:txBody>
      </p:sp>
      <p:sp>
        <p:nvSpPr>
          <p:cNvPr id="11" name="Rectangle 2"/>
          <p:cNvSpPr>
            <a:spLocks noGrp="1" noChangeArrowheads="1"/>
          </p:cNvSpPr>
          <p:nvPr>
            <p:ph type="ctrTitle"/>
          </p:nvPr>
        </p:nvSpPr>
        <p:spPr>
          <a:xfrm>
            <a:off x="63500" y="2438400"/>
            <a:ext cx="9017000" cy="1066800"/>
          </a:xfrm>
        </p:spPr>
        <p:txBody>
          <a:bodyPr anchor="ctr"/>
          <a:lstStyle/>
          <a:p>
            <a:pPr marL="685800" indent="-508000" algn="just">
              <a:lnSpc>
                <a:spcPct val="120000"/>
              </a:lnSpc>
              <a:spcBef>
                <a:spcPts val="600"/>
              </a:spcBef>
            </a:pPr>
            <a:r>
              <a:rPr lang="en-US" altLang="en-US" sz="2800" b="1" smtClean="0">
                <a:solidFill>
                  <a:srgbClr val="FF0000"/>
                </a:solidFill>
                <a:latin typeface="Arial" panose="020B0604020202020204" pitchFamily="34" charset="0"/>
                <a:cs typeface="Arial" panose="020B0604020202020204" pitchFamily="34" charset="0"/>
              </a:rPr>
              <a:t>1. NGHỊ </a:t>
            </a:r>
            <a:r>
              <a:rPr lang="en-US" altLang="en-US" sz="2800" b="1">
                <a:solidFill>
                  <a:srgbClr val="FF0000"/>
                </a:solidFill>
                <a:latin typeface="Arial" panose="020B0604020202020204" pitchFamily="34" charset="0"/>
                <a:cs typeface="Arial" panose="020B0604020202020204" pitchFamily="34" charset="0"/>
              </a:rPr>
              <a:t>ĐỊNH VỀ CÔNG TÁC </a:t>
            </a:r>
            <a:r>
              <a:rPr lang="en-US" altLang="en-US" sz="2800" b="1" smtClean="0">
                <a:solidFill>
                  <a:srgbClr val="FF0000"/>
                </a:solidFill>
                <a:latin typeface="Arial" panose="020B0604020202020204" pitchFamily="34" charset="0"/>
                <a:cs typeface="Arial" panose="020B0604020202020204" pitchFamily="34" charset="0"/>
              </a:rPr>
              <a:t>THI HÀNH PHÁP LUẬT VỀ XỬ LÝ VI PHẠM HÀNH CHÍNH</a:t>
            </a:r>
            <a:endParaRPr lang="en-US" altLang="en-US" sz="2800" b="1">
              <a:solidFill>
                <a:srgbClr val="FF0000"/>
              </a:solidFill>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0712" y="4724400"/>
            <a:ext cx="2001888" cy="1587146"/>
          </a:xfrm>
          <a:prstGeom prst="rect">
            <a:avLst/>
          </a:prstGeom>
        </p:spPr>
      </p:pic>
      <p:sp>
        <p:nvSpPr>
          <p:cNvPr id="13" name="Rectangle 2"/>
          <p:cNvSpPr txBox="1">
            <a:spLocks noChangeArrowheads="1"/>
          </p:cNvSpPr>
          <p:nvPr/>
        </p:nvSpPr>
        <p:spPr bwMode="auto">
          <a:xfrm>
            <a:off x="63500" y="1447800"/>
            <a:ext cx="9017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itchFamily="34" charset="0"/>
              </a:defRPr>
            </a:lvl2pPr>
            <a:lvl3pPr algn="l" rtl="0" eaLnBrk="0" fontAlgn="base" hangingPunct="0">
              <a:spcBef>
                <a:spcPct val="0"/>
              </a:spcBef>
              <a:spcAft>
                <a:spcPct val="0"/>
              </a:spcAft>
              <a:defRPr sz="3800">
                <a:solidFill>
                  <a:schemeClr val="tx2"/>
                </a:solidFill>
                <a:latin typeface="Verdana" pitchFamily="34" charset="0"/>
              </a:defRPr>
            </a:lvl3pPr>
            <a:lvl4pPr algn="l" rtl="0" eaLnBrk="0" fontAlgn="base" hangingPunct="0">
              <a:spcBef>
                <a:spcPct val="0"/>
              </a:spcBef>
              <a:spcAft>
                <a:spcPct val="0"/>
              </a:spcAft>
              <a:defRPr sz="3800">
                <a:solidFill>
                  <a:schemeClr val="tx2"/>
                </a:solidFill>
                <a:latin typeface="Verdana" pitchFamily="34" charset="0"/>
              </a:defRPr>
            </a:lvl4pPr>
            <a:lvl5pPr algn="l" rtl="0" eaLnBrk="0" fontAlgn="base" hangingPunct="0">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a:lstStyle>
          <a:p>
            <a:pPr algn="ctr">
              <a:lnSpc>
                <a:spcPct val="120000"/>
              </a:lnSpc>
              <a:spcBef>
                <a:spcPts val="600"/>
              </a:spcBef>
            </a:pPr>
            <a:r>
              <a:rPr lang="en-US" altLang="en-US" sz="4400" b="1" kern="0" smtClean="0">
                <a:solidFill>
                  <a:srgbClr val="009900"/>
                </a:solidFill>
                <a:latin typeface="Arial" panose="020B0604020202020204" pitchFamily="34" charset="0"/>
                <a:cs typeface="Arial" panose="020B0604020202020204" pitchFamily="34" charset="0"/>
              </a:rPr>
              <a:t>GIỚI THIỆU</a:t>
            </a:r>
            <a:endParaRPr lang="en-US" altLang="en-US" sz="4400" b="1" kern="0">
              <a:solidFill>
                <a:srgbClr val="009900"/>
              </a:solidFill>
              <a:latin typeface="Arial" panose="020B0604020202020204" pitchFamily="34" charset="0"/>
              <a:cs typeface="Arial" panose="020B0604020202020204" pitchFamily="34" charset="0"/>
            </a:endParaRPr>
          </a:p>
        </p:txBody>
      </p:sp>
      <p:sp>
        <p:nvSpPr>
          <p:cNvPr id="15" name="Rectangle 2"/>
          <p:cNvSpPr txBox="1">
            <a:spLocks noChangeArrowheads="1"/>
          </p:cNvSpPr>
          <p:nvPr/>
        </p:nvSpPr>
        <p:spPr bwMode="auto">
          <a:xfrm>
            <a:off x="63500" y="3657600"/>
            <a:ext cx="9017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itchFamily="34" charset="0"/>
              </a:defRPr>
            </a:lvl2pPr>
            <a:lvl3pPr algn="l" rtl="0" eaLnBrk="0" fontAlgn="base" hangingPunct="0">
              <a:spcBef>
                <a:spcPct val="0"/>
              </a:spcBef>
              <a:spcAft>
                <a:spcPct val="0"/>
              </a:spcAft>
              <a:defRPr sz="3800">
                <a:solidFill>
                  <a:schemeClr val="tx2"/>
                </a:solidFill>
                <a:latin typeface="Verdana" pitchFamily="34" charset="0"/>
              </a:defRPr>
            </a:lvl3pPr>
            <a:lvl4pPr algn="l" rtl="0" eaLnBrk="0" fontAlgn="base" hangingPunct="0">
              <a:spcBef>
                <a:spcPct val="0"/>
              </a:spcBef>
              <a:spcAft>
                <a:spcPct val="0"/>
              </a:spcAft>
              <a:defRPr sz="3800">
                <a:solidFill>
                  <a:schemeClr val="tx2"/>
                </a:solidFill>
                <a:latin typeface="Verdana" pitchFamily="34" charset="0"/>
              </a:defRPr>
            </a:lvl4pPr>
            <a:lvl5pPr algn="l" rtl="0" eaLnBrk="0" fontAlgn="base" hangingPunct="0">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a:lstStyle>
          <a:p>
            <a:pPr marL="685800" indent="-508000" algn="just">
              <a:lnSpc>
                <a:spcPct val="120000"/>
              </a:lnSpc>
              <a:spcBef>
                <a:spcPts val="600"/>
              </a:spcBef>
            </a:pPr>
            <a:r>
              <a:rPr lang="en-US" altLang="en-US" sz="2800" b="1" kern="0" smtClean="0">
                <a:solidFill>
                  <a:srgbClr val="0000FF"/>
                </a:solidFill>
                <a:latin typeface="Arial" panose="020B0604020202020204" pitchFamily="34" charset="0"/>
                <a:cs typeface="Arial" panose="020B0604020202020204" pitchFamily="34" charset="0"/>
              </a:rPr>
              <a:t>2.  </a:t>
            </a:r>
            <a:r>
              <a:rPr lang="en-US" altLang="en-US" sz="2800" b="1" smtClean="0">
                <a:solidFill>
                  <a:srgbClr val="0000FF"/>
                </a:solidFill>
                <a:latin typeface="Arial" panose="020B0604020202020204" pitchFamily="34" charset="0"/>
                <a:cs typeface="Arial" panose="020B0604020202020204" pitchFamily="34" charset="0"/>
              </a:rPr>
              <a:t>CHỈ</a:t>
            </a:r>
            <a:r>
              <a:rPr lang="en-US" altLang="en-US" sz="2800" b="1" kern="0" smtClean="0">
                <a:solidFill>
                  <a:srgbClr val="0000FF"/>
                </a:solidFill>
                <a:latin typeface="Arial" panose="020B0604020202020204" pitchFamily="34" charset="0"/>
                <a:cs typeface="Arial" panose="020B0604020202020204" pitchFamily="34" charset="0"/>
              </a:rPr>
              <a:t> THỊ CỦA THỦ TƯỚNG VỀ PHÒNG, CHỐNG THAM NHŨNG</a:t>
            </a:r>
            <a:endParaRPr lang="en-US" altLang="en-US" sz="2800" b="1" kern="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10332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457200" y="152400"/>
            <a:ext cx="8229600" cy="838200"/>
          </a:xfrm>
        </p:spPr>
        <p:txBody>
          <a:bodyPr anchor="ctr"/>
          <a:lstStyle/>
          <a:p>
            <a:pPr algn="ctr">
              <a:lnSpc>
                <a:spcPct val="105000"/>
              </a:lnSpc>
              <a:spcBef>
                <a:spcPts val="0"/>
              </a:spcBef>
            </a:pPr>
            <a:r>
              <a:rPr lang="en-US" sz="2800" b="1" smtClean="0">
                <a:solidFill>
                  <a:srgbClr val="FF0000"/>
                </a:solidFill>
                <a:latin typeface="Arial" panose="020B0604020202020204" pitchFamily="34" charset="0"/>
                <a:cs typeface="Arial" panose="020B0604020202020204" pitchFamily="34" charset="0"/>
              </a:rPr>
              <a:t>MỤC LỤC</a:t>
            </a:r>
            <a:endParaRPr lang="en-US" sz="2800" b="1" dirty="0">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95400"/>
            <a:ext cx="88614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91440" rIns="91440" bIns="0" numCol="1" anchor="t" anchorCtr="0" compatLnSpc="1">
            <a:prstTxWarp prst="textNoShape">
              <a:avLst/>
            </a:prstTxWarp>
          </a:bodyPr>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628650" indent="-514350" algn="just" eaLnBrk="1" hangingPunct="1">
              <a:lnSpc>
                <a:spcPct val="108000"/>
              </a:lnSpc>
              <a:spcBef>
                <a:spcPts val="1000"/>
              </a:spcBef>
              <a:spcAft>
                <a:spcPts val="0"/>
              </a:spcAft>
              <a:buClr>
                <a:srgbClr val="FF0000"/>
              </a:buClr>
              <a:buFont typeface="+mj-lt"/>
              <a:buAutoNum type="arabicPeriod"/>
              <a:defRPr/>
            </a:pPr>
            <a:r>
              <a:rPr lang="en-US" sz="2300" b="1" kern="0" smtClean="0">
                <a:solidFill>
                  <a:srgbClr val="FF0000"/>
                </a:solidFill>
                <a:latin typeface="Arial" charset="0"/>
              </a:rPr>
              <a:t>Nghị định số </a:t>
            </a:r>
            <a:r>
              <a:rPr lang="vi-VN" sz="2300" b="1" kern="0" smtClean="0">
                <a:solidFill>
                  <a:srgbClr val="FF0000"/>
                </a:solidFill>
                <a:latin typeface="Arial" charset="0"/>
              </a:rPr>
              <a:t>81/2013/NĐ-CP</a:t>
            </a:r>
            <a:r>
              <a:rPr lang="en-US" sz="2300" b="1" kern="0" smtClean="0">
                <a:solidFill>
                  <a:srgbClr val="FF0000"/>
                </a:solidFill>
                <a:latin typeface="Arial" charset="0"/>
              </a:rPr>
              <a:t> </a:t>
            </a:r>
            <a:r>
              <a:rPr lang="vi-VN" sz="2300" b="1" kern="0">
                <a:solidFill>
                  <a:srgbClr val="0000FF"/>
                </a:solidFill>
                <a:latin typeface="Arial" charset="0"/>
              </a:rPr>
              <a:t>ngày </a:t>
            </a:r>
            <a:r>
              <a:rPr lang="en-US" sz="2300" b="1" kern="0" smtClean="0">
                <a:solidFill>
                  <a:srgbClr val="0000FF"/>
                </a:solidFill>
                <a:latin typeface="Arial" charset="0"/>
              </a:rPr>
              <a:t>19-7-</a:t>
            </a:r>
            <a:r>
              <a:rPr lang="vi-VN" sz="2300" b="1" kern="0" smtClean="0">
                <a:solidFill>
                  <a:srgbClr val="0000FF"/>
                </a:solidFill>
                <a:latin typeface="Arial" charset="0"/>
              </a:rPr>
              <a:t>201</a:t>
            </a:r>
            <a:r>
              <a:rPr lang="en-US" sz="2300" b="1" kern="0">
                <a:solidFill>
                  <a:srgbClr val="0000FF"/>
                </a:solidFill>
                <a:latin typeface="Arial" charset="0"/>
              </a:rPr>
              <a:t>3 </a:t>
            </a:r>
            <a:r>
              <a:rPr lang="vi-VN" sz="2300" b="1" kern="0">
                <a:solidFill>
                  <a:srgbClr val="0000FF"/>
                </a:solidFill>
                <a:latin typeface="Arial" charset="0"/>
              </a:rPr>
              <a:t>quy định ch</a:t>
            </a:r>
            <a:r>
              <a:rPr lang="en-US" sz="2300" b="1" kern="0">
                <a:solidFill>
                  <a:srgbClr val="0000FF"/>
                </a:solidFill>
                <a:latin typeface="Arial" charset="0"/>
              </a:rPr>
              <a:t>i</a:t>
            </a:r>
            <a:r>
              <a:rPr lang="vi-VN" sz="2300" b="1" kern="0">
                <a:solidFill>
                  <a:srgbClr val="0000FF"/>
                </a:solidFill>
                <a:latin typeface="Arial" charset="0"/>
              </a:rPr>
              <a:t> tiết một số điều và biện pháp thi hành Luật xử </a:t>
            </a:r>
            <a:r>
              <a:rPr lang="en-US" sz="2300" b="1" kern="0">
                <a:solidFill>
                  <a:srgbClr val="0000FF"/>
                </a:solidFill>
                <a:latin typeface="Arial" charset="0"/>
              </a:rPr>
              <a:t>lý</a:t>
            </a:r>
            <a:r>
              <a:rPr lang="vi-VN" sz="2300" b="1" kern="0">
                <a:solidFill>
                  <a:srgbClr val="0000FF"/>
                </a:solidFill>
                <a:latin typeface="Arial" charset="0"/>
              </a:rPr>
              <a:t> v</a:t>
            </a:r>
            <a:r>
              <a:rPr lang="en-US" sz="2300" b="1" kern="0">
                <a:solidFill>
                  <a:srgbClr val="0000FF"/>
                </a:solidFill>
                <a:latin typeface="Arial" charset="0"/>
              </a:rPr>
              <a:t>i</a:t>
            </a:r>
            <a:r>
              <a:rPr lang="vi-VN" sz="2300" b="1" kern="0">
                <a:solidFill>
                  <a:srgbClr val="0000FF"/>
                </a:solidFill>
                <a:latin typeface="Arial" charset="0"/>
              </a:rPr>
              <a:t> phạm hành ch</a:t>
            </a:r>
            <a:r>
              <a:rPr lang="en-US" sz="2300" b="1" kern="0">
                <a:solidFill>
                  <a:srgbClr val="0000FF"/>
                </a:solidFill>
                <a:latin typeface="Arial" charset="0"/>
              </a:rPr>
              <a:t>í</a:t>
            </a:r>
            <a:r>
              <a:rPr lang="vi-VN" sz="2300" b="1" kern="0" smtClean="0">
                <a:solidFill>
                  <a:srgbClr val="0000FF"/>
                </a:solidFill>
                <a:latin typeface="Arial" charset="0"/>
              </a:rPr>
              <a:t>nh</a:t>
            </a:r>
            <a:r>
              <a:rPr lang="en-US" sz="2300" b="1" kern="0" smtClean="0">
                <a:solidFill>
                  <a:srgbClr val="0000FF"/>
                </a:solidFill>
                <a:latin typeface="Arial" charset="0"/>
              </a:rPr>
              <a:t>.</a:t>
            </a:r>
            <a:endParaRPr lang="en-US" sz="2300" b="1" kern="0">
              <a:solidFill>
                <a:srgbClr val="0000FF"/>
              </a:solidFill>
              <a:latin typeface="Arial" charset="0"/>
            </a:endParaRPr>
          </a:p>
          <a:p>
            <a:pPr marL="628650" indent="-514350" algn="just" eaLnBrk="1" hangingPunct="1">
              <a:lnSpc>
                <a:spcPct val="108000"/>
              </a:lnSpc>
              <a:spcBef>
                <a:spcPts val="1000"/>
              </a:spcBef>
              <a:spcAft>
                <a:spcPts val="0"/>
              </a:spcAft>
              <a:buClr>
                <a:srgbClr val="FF0000"/>
              </a:buClr>
              <a:buFont typeface="+mj-lt"/>
              <a:buAutoNum type="arabicPeriod"/>
              <a:defRPr/>
            </a:pPr>
            <a:r>
              <a:rPr lang="en-US" sz="2300" b="1" kern="0" smtClean="0">
                <a:solidFill>
                  <a:srgbClr val="FF0000"/>
                </a:solidFill>
                <a:latin typeface="Arial" charset="0"/>
              </a:rPr>
              <a:t>Nghị định số 97/2017/NĐ-CP </a:t>
            </a:r>
            <a:r>
              <a:rPr lang="en-US" sz="2300" b="1" kern="0">
                <a:solidFill>
                  <a:srgbClr val="0000FF"/>
                </a:solidFill>
                <a:latin typeface="Arial" charset="0"/>
              </a:rPr>
              <a:t>ngày </a:t>
            </a:r>
            <a:r>
              <a:rPr lang="en-US" sz="2300" b="1" kern="0" smtClean="0">
                <a:solidFill>
                  <a:srgbClr val="0000FF"/>
                </a:solidFill>
                <a:latin typeface="Arial" charset="0"/>
              </a:rPr>
              <a:t>18-8-2017 </a:t>
            </a:r>
            <a:r>
              <a:rPr lang="en-US" sz="2300" b="1" kern="0">
                <a:solidFill>
                  <a:srgbClr val="0000FF"/>
                </a:solidFill>
                <a:latin typeface="Arial" charset="0"/>
              </a:rPr>
              <a:t>sửa đổi, bổ sung một số điều của Nghị định số 81/2013/NĐ-CP ngày </a:t>
            </a:r>
            <a:r>
              <a:rPr lang="en-US" sz="2300" b="1" kern="0" smtClean="0">
                <a:solidFill>
                  <a:srgbClr val="0000FF"/>
                </a:solidFill>
                <a:latin typeface="Arial" charset="0"/>
              </a:rPr>
              <a:t>19-7-2013.</a:t>
            </a:r>
            <a:endParaRPr lang="en-US" sz="2300" b="1" kern="0">
              <a:solidFill>
                <a:srgbClr val="0000FF"/>
              </a:solidFill>
              <a:latin typeface="Arial" charset="0"/>
            </a:endParaRPr>
          </a:p>
          <a:p>
            <a:pPr marL="628650" indent="-514350" algn="just" eaLnBrk="1" hangingPunct="1">
              <a:lnSpc>
                <a:spcPct val="108000"/>
              </a:lnSpc>
              <a:spcBef>
                <a:spcPts val="1000"/>
              </a:spcBef>
              <a:spcAft>
                <a:spcPts val="0"/>
              </a:spcAft>
              <a:buClr>
                <a:srgbClr val="FF0000"/>
              </a:buClr>
              <a:buFont typeface="+mj-lt"/>
              <a:buAutoNum type="arabicPeriod"/>
              <a:defRPr/>
            </a:pPr>
            <a:r>
              <a:rPr lang="en-US" sz="2300" b="1" kern="0" smtClean="0">
                <a:solidFill>
                  <a:srgbClr val="FF0000"/>
                </a:solidFill>
                <a:latin typeface="Arial" charset="0"/>
              </a:rPr>
              <a:t>Nghị định số 19/2020/NĐ-CP </a:t>
            </a:r>
            <a:r>
              <a:rPr lang="en-US" sz="2300" b="1" kern="0">
                <a:solidFill>
                  <a:srgbClr val="0000FF"/>
                </a:solidFill>
                <a:latin typeface="Arial" charset="0"/>
              </a:rPr>
              <a:t>ngày </a:t>
            </a:r>
            <a:r>
              <a:rPr lang="en-US" sz="2300" b="1" kern="0" smtClean="0">
                <a:solidFill>
                  <a:srgbClr val="0000FF"/>
                </a:solidFill>
                <a:latin typeface="Arial" charset="0"/>
              </a:rPr>
              <a:t>12-02-2020 về kiểm </a:t>
            </a:r>
            <a:r>
              <a:rPr lang="en-US" sz="2300" b="1" kern="0">
                <a:solidFill>
                  <a:srgbClr val="0000FF"/>
                </a:solidFill>
                <a:latin typeface="Arial" charset="0"/>
              </a:rPr>
              <a:t>tra, xử lý kỷ luật trong thi hành pháp luật về xử lý vi phạm hành </a:t>
            </a:r>
            <a:r>
              <a:rPr lang="en-US" sz="2300" b="1" kern="0" smtClean="0">
                <a:solidFill>
                  <a:srgbClr val="0000FF"/>
                </a:solidFill>
                <a:latin typeface="Arial" charset="0"/>
              </a:rPr>
              <a:t>chính.</a:t>
            </a:r>
            <a:endParaRPr lang="en-US" sz="2300" b="1" kern="0">
              <a:solidFill>
                <a:srgbClr val="0000FF"/>
              </a:solidFill>
              <a:latin typeface="Arial" charset="0"/>
            </a:endParaRPr>
          </a:p>
          <a:p>
            <a:pPr marL="628650" indent="-514350" algn="just" eaLnBrk="1" hangingPunct="1">
              <a:lnSpc>
                <a:spcPct val="108000"/>
              </a:lnSpc>
              <a:spcBef>
                <a:spcPts val="1000"/>
              </a:spcBef>
              <a:spcAft>
                <a:spcPts val="0"/>
              </a:spcAft>
              <a:buClr>
                <a:srgbClr val="FF0000"/>
              </a:buClr>
              <a:buFont typeface="+mj-lt"/>
              <a:buAutoNum type="arabicPeriod"/>
              <a:defRPr/>
            </a:pPr>
            <a:r>
              <a:rPr lang="en-US" sz="2300" b="1" kern="0" smtClean="0">
                <a:solidFill>
                  <a:srgbClr val="FF0000"/>
                </a:solidFill>
                <a:latin typeface="Arial" charset="0"/>
              </a:rPr>
              <a:t>Chỉ thị số </a:t>
            </a:r>
            <a:r>
              <a:rPr lang="vi-VN" sz="2300" b="1" kern="0" smtClean="0">
                <a:solidFill>
                  <a:srgbClr val="FF0000"/>
                </a:solidFill>
                <a:latin typeface="Arial" charset="0"/>
              </a:rPr>
              <a:t>10/CT-TT</a:t>
            </a:r>
            <a:r>
              <a:rPr lang="en-US" sz="2300" b="1" kern="0">
                <a:solidFill>
                  <a:srgbClr val="FF0000"/>
                </a:solidFill>
                <a:latin typeface="Arial" charset="0"/>
              </a:rPr>
              <a:t>g </a:t>
            </a:r>
            <a:r>
              <a:rPr lang="vi-VN" sz="2300" b="1" kern="0">
                <a:solidFill>
                  <a:srgbClr val="0000FF"/>
                </a:solidFill>
                <a:latin typeface="Arial" charset="0"/>
              </a:rPr>
              <a:t>ngày </a:t>
            </a:r>
            <a:r>
              <a:rPr lang="vi-VN" sz="2300" b="1" kern="0" smtClean="0">
                <a:solidFill>
                  <a:srgbClr val="0000FF"/>
                </a:solidFill>
                <a:latin typeface="Arial" charset="0"/>
              </a:rPr>
              <a:t>22</a:t>
            </a:r>
            <a:r>
              <a:rPr lang="en-US" sz="2300" b="1" kern="0" smtClean="0">
                <a:solidFill>
                  <a:srgbClr val="0000FF"/>
                </a:solidFill>
                <a:latin typeface="Arial" charset="0"/>
              </a:rPr>
              <a:t>-</a:t>
            </a:r>
            <a:r>
              <a:rPr lang="vi-VN" sz="2300" b="1" kern="0" smtClean="0">
                <a:solidFill>
                  <a:srgbClr val="0000FF"/>
                </a:solidFill>
                <a:latin typeface="Arial" charset="0"/>
              </a:rPr>
              <a:t>4</a:t>
            </a:r>
            <a:r>
              <a:rPr lang="en-US" sz="2300" b="1" kern="0" smtClean="0">
                <a:solidFill>
                  <a:srgbClr val="0000FF"/>
                </a:solidFill>
                <a:latin typeface="Arial" charset="0"/>
              </a:rPr>
              <a:t>-</a:t>
            </a:r>
            <a:r>
              <a:rPr lang="vi-VN" sz="2300" b="1" kern="0" smtClean="0">
                <a:solidFill>
                  <a:srgbClr val="0000FF"/>
                </a:solidFill>
                <a:latin typeface="Arial" charset="0"/>
              </a:rPr>
              <a:t>2019</a:t>
            </a:r>
            <a:r>
              <a:rPr lang="en-US" sz="2300" b="1" kern="0" smtClean="0">
                <a:solidFill>
                  <a:srgbClr val="0000FF"/>
                </a:solidFill>
                <a:latin typeface="Arial" charset="0"/>
              </a:rPr>
              <a:t> </a:t>
            </a:r>
            <a:r>
              <a:rPr lang="vi-VN" sz="2300" b="1" kern="0">
                <a:solidFill>
                  <a:srgbClr val="0000FF"/>
                </a:solidFill>
                <a:latin typeface="Arial" charset="0"/>
              </a:rPr>
              <a:t>về việc tăng cường xử lý, ngăn chặn có hiệu quả tình trạng nhũng nhiễu, gây phiền hà cho người dân, doanh nghiệp trong giải quyết công </a:t>
            </a:r>
            <a:r>
              <a:rPr lang="vi-VN" sz="2300" b="1" kern="0" smtClean="0">
                <a:solidFill>
                  <a:srgbClr val="0000FF"/>
                </a:solidFill>
                <a:latin typeface="Arial" charset="0"/>
              </a:rPr>
              <a:t>việc</a:t>
            </a:r>
            <a:r>
              <a:rPr lang="en-US" sz="2300" b="1" kern="0" smtClean="0">
                <a:solidFill>
                  <a:srgbClr val="0000FF"/>
                </a:solidFill>
                <a:latin typeface="Arial" charset="0"/>
              </a:rPr>
              <a:t>.</a:t>
            </a:r>
            <a:endParaRPr lang="en-US" sz="2300" b="1" kern="0">
              <a:solidFill>
                <a:srgbClr val="0000FF"/>
              </a:solidFill>
              <a:latin typeface="Arial" charset="0"/>
            </a:endParaRPr>
          </a:p>
        </p:txBody>
      </p:sp>
    </p:spTree>
    <p:extLst>
      <p:ext uri="{BB962C8B-B14F-4D97-AF65-F5344CB8AC3E}">
        <p14:creationId xmlns:p14="http://schemas.microsoft.com/office/powerpoint/2010/main" val="36533576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lr>
                <a:schemeClr val="accent2"/>
              </a:buClr>
              <a:buFont typeface="Wingdings" pitchFamily="2" charset="2"/>
              <a:buAutoNum type="arabicPeriod"/>
              <a:defRPr sz="2600">
                <a:solidFill>
                  <a:schemeClr val="tx1"/>
                </a:solidFill>
                <a:latin typeface="Verdana" pitchFamily="34" charset="0"/>
              </a:defRPr>
            </a:lvl1pPr>
            <a:lvl2pPr marL="631825" indent="-242888" algn="l" eaLnBrk="0" hangingPunct="0">
              <a:spcBef>
                <a:spcPct val="20000"/>
              </a:spcBef>
              <a:buClr>
                <a:schemeClr val="accent2"/>
              </a:buClr>
              <a:buFont typeface="Wingdings" pitchFamily="2" charset="2"/>
              <a:buChar char="¤"/>
              <a:defRPr sz="2200">
                <a:solidFill>
                  <a:schemeClr val="tx1"/>
                </a:solidFill>
                <a:latin typeface="Verdana" pitchFamily="34" charset="0"/>
              </a:defRPr>
            </a:lvl2pPr>
            <a:lvl3pPr marL="973138" indent="-193675" algn="l" eaLnBrk="0" hangingPunct="0">
              <a:spcBef>
                <a:spcPct val="20000"/>
              </a:spcBef>
              <a:buClr>
                <a:schemeClr val="accent2"/>
              </a:buClr>
              <a:buFont typeface="Wingdings" pitchFamily="2" charset="2"/>
              <a:buChar char="£"/>
              <a:defRPr sz="2000">
                <a:solidFill>
                  <a:schemeClr val="tx1"/>
                </a:solidFill>
                <a:latin typeface="Verdana" pitchFamily="34" charset="0"/>
              </a:defRPr>
            </a:lvl3pPr>
            <a:lvl4pPr marL="1363663" indent="-193675" algn="l" eaLnBrk="0" hangingPunct="0">
              <a:spcBef>
                <a:spcPct val="20000"/>
              </a:spcBef>
              <a:buClr>
                <a:schemeClr val="accent2"/>
              </a:buClr>
              <a:buFont typeface="Wingdings" pitchFamily="2" charset="2"/>
              <a:buChar char="n"/>
              <a:defRPr sz="1700">
                <a:solidFill>
                  <a:schemeClr val="tx1"/>
                </a:solidFill>
                <a:latin typeface="Verdana" pitchFamily="34" charset="0"/>
              </a:defRPr>
            </a:lvl4pPr>
            <a:lvl5pPr marL="1752600" indent="-193675" algn="l" eaLnBrk="0" hangingPunct="0">
              <a:spcBef>
                <a:spcPct val="25000"/>
              </a:spcBef>
              <a:buClr>
                <a:schemeClr val="accent2"/>
              </a:buClr>
              <a:buFont typeface="Wingdings" pitchFamily="2" charset="2"/>
              <a:buChar char="§"/>
              <a:defRPr sz="1700">
                <a:solidFill>
                  <a:schemeClr val="tx1"/>
                </a:solidFill>
                <a:latin typeface="Verdana" pitchFamily="34" charset="0"/>
              </a:defRPr>
            </a:lvl5pPr>
            <a:lvl6pPr marL="2209800" indent="-193675" eaLnBrk="0" fontAlgn="base" hangingPunct="0">
              <a:spcBef>
                <a:spcPct val="25000"/>
              </a:spcBef>
              <a:spcAft>
                <a:spcPct val="0"/>
              </a:spcAft>
              <a:buClr>
                <a:schemeClr val="accent2"/>
              </a:buClr>
              <a:buFont typeface="Wingdings" pitchFamily="2" charset="2"/>
              <a:buChar char="§"/>
              <a:defRPr sz="1700">
                <a:solidFill>
                  <a:schemeClr val="tx1"/>
                </a:solidFill>
                <a:latin typeface="Verdana" pitchFamily="34" charset="0"/>
              </a:defRPr>
            </a:lvl6pPr>
            <a:lvl7pPr marL="2667000" indent="-193675" eaLnBrk="0" fontAlgn="base" hangingPunct="0">
              <a:spcBef>
                <a:spcPct val="25000"/>
              </a:spcBef>
              <a:spcAft>
                <a:spcPct val="0"/>
              </a:spcAft>
              <a:buClr>
                <a:schemeClr val="accent2"/>
              </a:buClr>
              <a:buFont typeface="Wingdings" pitchFamily="2" charset="2"/>
              <a:buChar char="§"/>
              <a:defRPr sz="1700">
                <a:solidFill>
                  <a:schemeClr val="tx1"/>
                </a:solidFill>
                <a:latin typeface="Verdana" pitchFamily="34" charset="0"/>
              </a:defRPr>
            </a:lvl7pPr>
            <a:lvl8pPr marL="3124200" indent="-193675" eaLnBrk="0" fontAlgn="base" hangingPunct="0">
              <a:spcBef>
                <a:spcPct val="25000"/>
              </a:spcBef>
              <a:spcAft>
                <a:spcPct val="0"/>
              </a:spcAft>
              <a:buClr>
                <a:schemeClr val="accent2"/>
              </a:buClr>
              <a:buFont typeface="Wingdings" pitchFamily="2" charset="2"/>
              <a:buChar char="§"/>
              <a:defRPr sz="1700">
                <a:solidFill>
                  <a:schemeClr val="tx1"/>
                </a:solidFill>
                <a:latin typeface="Verdana" pitchFamily="34" charset="0"/>
              </a:defRPr>
            </a:lvl8pPr>
            <a:lvl9pPr marL="3581400" indent="-193675" eaLnBrk="0" fontAlgn="base" hangingPunct="0">
              <a:spcBef>
                <a:spcPct val="25000"/>
              </a:spcBef>
              <a:spcAft>
                <a:spcPct val="0"/>
              </a:spcAft>
              <a:buClr>
                <a:schemeClr val="accent2"/>
              </a:buClr>
              <a:buFont typeface="Wingdings" pitchFamily="2" charset="2"/>
              <a:buChar char="§"/>
              <a:defRPr sz="1700">
                <a:solidFill>
                  <a:schemeClr val="tx1"/>
                </a:solidFill>
                <a:latin typeface="Verdana" pitchFamily="34" charset="0"/>
              </a:defRPr>
            </a:lvl9pPr>
          </a:lstStyle>
          <a:p>
            <a:pPr algn="r" eaLnBrk="1" hangingPunct="1">
              <a:spcBef>
                <a:spcPct val="0"/>
              </a:spcBef>
              <a:buClrTx/>
              <a:buFontTx/>
              <a:buNone/>
            </a:pPr>
            <a:fld id="{401D7986-1564-476C-A50C-A9B2CC491E81}" type="slidenum">
              <a:rPr lang="en-US" altLang="en-US" sz="1000" smtClean="0">
                <a:latin typeface="Arial Black" pitchFamily="34" charset="0"/>
              </a:rPr>
              <a:pPr algn="r" eaLnBrk="1" hangingPunct="1">
                <a:spcBef>
                  <a:spcPct val="0"/>
                </a:spcBef>
                <a:buClrTx/>
                <a:buFontTx/>
                <a:buNone/>
              </a:pPr>
              <a:t>3</a:t>
            </a:fld>
            <a:endParaRPr lang="en-US" altLang="en-US" sz="1000" smtClean="0">
              <a:latin typeface="Arial Black" pitchFamily="34" charset="0"/>
            </a:endParaRPr>
          </a:p>
        </p:txBody>
      </p:sp>
      <p:sp>
        <p:nvSpPr>
          <p:cNvPr id="4099" name="Rectangle 2"/>
          <p:cNvSpPr>
            <a:spLocks noGrp="1" noChangeArrowheads="1"/>
          </p:cNvSpPr>
          <p:nvPr>
            <p:ph type="title"/>
          </p:nvPr>
        </p:nvSpPr>
        <p:spPr>
          <a:xfrm>
            <a:off x="217489" y="1600200"/>
            <a:ext cx="8715375" cy="1066800"/>
          </a:xfrm>
          <a:noFill/>
        </p:spPr>
        <p:txBody>
          <a:bodyPr tIns="155850" bIns="77925" anchor="ctr"/>
          <a:lstStyle/>
          <a:p>
            <a:pPr algn="ctr" eaLnBrk="1" hangingPunct="1">
              <a:lnSpc>
                <a:spcPct val="108000"/>
              </a:lnSpc>
              <a:spcBef>
                <a:spcPts val="1000"/>
              </a:spcBef>
              <a:spcAft>
                <a:spcPts val="0"/>
              </a:spcAft>
              <a:defRPr/>
            </a:pPr>
            <a:r>
              <a:rPr lang="fr-FR" sz="3200" b="1">
                <a:solidFill>
                  <a:srgbClr val="FF0000"/>
                </a:solidFill>
                <a:latin typeface="Arial" panose="020B0604020202020204" pitchFamily="34" charset="0"/>
                <a:cs typeface="Arial" panose="020B0604020202020204" pitchFamily="34" charset="0"/>
              </a:rPr>
              <a:t>VĂN BẢN HỢP NHẤT SỐ 210/VBHN-BTP</a:t>
            </a:r>
            <a:r>
              <a:rPr lang="fr-FR" sz="3400" b="1" smtClean="0">
                <a:solidFill>
                  <a:srgbClr val="FF0000"/>
                </a:solidFill>
                <a:latin typeface="Arial" panose="020B0604020202020204" pitchFamily="34" charset="0"/>
                <a:cs typeface="Arial" panose="020B0604020202020204" pitchFamily="34" charset="0"/>
              </a:rPr>
              <a:t> </a:t>
            </a:r>
            <a:r>
              <a:rPr lang="fr-FR" sz="2200" b="1" smtClean="0">
                <a:solidFill>
                  <a:srgbClr val="FF0066"/>
                </a:solidFill>
                <a:latin typeface="Arial" panose="020B0604020202020204" pitchFamily="34" charset="0"/>
                <a:cs typeface="Arial" panose="020B0604020202020204" pitchFamily="34" charset="0"/>
              </a:rPr>
              <a:t/>
            </a:r>
            <a:br>
              <a:rPr lang="fr-FR" sz="2200" b="1" smtClean="0">
                <a:solidFill>
                  <a:srgbClr val="FF0066"/>
                </a:solidFill>
                <a:latin typeface="Arial" panose="020B0604020202020204" pitchFamily="34" charset="0"/>
                <a:cs typeface="Arial" panose="020B0604020202020204" pitchFamily="34" charset="0"/>
              </a:rPr>
            </a:br>
            <a:r>
              <a:rPr lang="fr-FR" sz="2400" b="1" smtClean="0">
                <a:solidFill>
                  <a:srgbClr val="0000FF"/>
                </a:solidFill>
                <a:latin typeface="Arial" panose="020B0604020202020204" pitchFamily="34" charset="0"/>
                <a:cs typeface="Arial" panose="020B0604020202020204" pitchFamily="34" charset="0"/>
              </a:rPr>
              <a:t>ngày 19-01-2018 của </a:t>
            </a:r>
            <a:r>
              <a:rPr lang="fr-FR" sz="2400" b="1">
                <a:solidFill>
                  <a:srgbClr val="0000FF"/>
                </a:solidFill>
                <a:latin typeface="Arial" panose="020B0604020202020204" pitchFamily="34" charset="0"/>
                <a:cs typeface="Arial" panose="020B0604020202020204" pitchFamily="34" charset="0"/>
              </a:rPr>
              <a:t>Bộ Tư pháp về việc hợp </a:t>
            </a:r>
            <a:r>
              <a:rPr lang="fr-FR" sz="2400" b="1" smtClean="0">
                <a:solidFill>
                  <a:srgbClr val="0000FF"/>
                </a:solidFill>
                <a:latin typeface="Arial" panose="020B0604020202020204" pitchFamily="34" charset="0"/>
                <a:cs typeface="Arial" panose="020B0604020202020204" pitchFamily="34" charset="0"/>
              </a:rPr>
              <a:t>nhất:</a:t>
            </a:r>
            <a:endParaRPr lang="en-US" altLang="en-US" sz="2400" b="1">
              <a:solidFill>
                <a:srgbClr val="0000FF"/>
              </a:solidFill>
              <a:latin typeface="Arial" panose="020B0604020202020204" pitchFamily="34" charset="0"/>
              <a:cs typeface="Arial" panose="020B0604020202020204" pitchFamily="34" charset="0"/>
            </a:endParaRPr>
          </a:p>
        </p:txBody>
      </p:sp>
      <p:pic>
        <p:nvPicPr>
          <p:cNvPr id="4100" name="Picture 7" descr="pencil border on sid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267451"/>
            <a:ext cx="3024188" cy="590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9" descr="pencil border on sid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67039" y="6267451"/>
            <a:ext cx="3024187" cy="590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10" descr="pencil border on sid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78526" y="6267451"/>
            <a:ext cx="3165475" cy="590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13" descr="Tr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06500" cy="1488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15" descr="Tr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937500" y="1"/>
            <a:ext cx="1206500" cy="1488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bwMode="auto">
          <a:xfrm>
            <a:off x="574675" y="190500"/>
            <a:ext cx="80010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itchFamily="34" charset="0"/>
              </a:defRPr>
            </a:lvl2pPr>
            <a:lvl3pPr algn="l" rtl="0" eaLnBrk="0" fontAlgn="base" hangingPunct="0">
              <a:spcBef>
                <a:spcPct val="0"/>
              </a:spcBef>
              <a:spcAft>
                <a:spcPct val="0"/>
              </a:spcAft>
              <a:defRPr sz="3800">
                <a:solidFill>
                  <a:schemeClr val="tx2"/>
                </a:solidFill>
                <a:latin typeface="Verdana" pitchFamily="34" charset="0"/>
              </a:defRPr>
            </a:lvl3pPr>
            <a:lvl4pPr algn="l" rtl="0" eaLnBrk="0" fontAlgn="base" hangingPunct="0">
              <a:spcBef>
                <a:spcPct val="0"/>
              </a:spcBef>
              <a:spcAft>
                <a:spcPct val="0"/>
              </a:spcAft>
              <a:defRPr sz="3800">
                <a:solidFill>
                  <a:schemeClr val="tx2"/>
                </a:solidFill>
                <a:latin typeface="Verdana" pitchFamily="34" charset="0"/>
              </a:defRPr>
            </a:lvl4pPr>
            <a:lvl5pPr algn="l" rtl="0" eaLnBrk="0" fontAlgn="base" hangingPunct="0">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a:lstStyle>
          <a:p>
            <a:pPr algn="ctr" eaLnBrk="1" hangingPunct="1">
              <a:spcBef>
                <a:spcPct val="20000"/>
              </a:spcBef>
              <a:spcAft>
                <a:spcPct val="20000"/>
              </a:spcAft>
            </a:pPr>
            <a:r>
              <a:rPr lang="en-US" altLang="en-US" sz="3000" b="1" kern="0" smtClean="0">
                <a:solidFill>
                  <a:srgbClr val="0000FF"/>
                </a:solidFill>
                <a:latin typeface="VNI-Franko" pitchFamily="2" charset="0"/>
              </a:rPr>
              <a:t>SÔÛ GIAÙO DUÏC VAØ ÑAØO TAÏO</a:t>
            </a:r>
          </a:p>
        </p:txBody>
      </p:sp>
      <p:sp>
        <p:nvSpPr>
          <p:cNvPr id="10" name="Rectangle 2"/>
          <p:cNvSpPr txBox="1">
            <a:spLocks noChangeArrowheads="1"/>
          </p:cNvSpPr>
          <p:nvPr/>
        </p:nvSpPr>
        <p:spPr bwMode="auto">
          <a:xfrm>
            <a:off x="217489" y="2819400"/>
            <a:ext cx="871537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55850" rIns="91440" bIns="77925" numCol="1" anchor="ctr" anchorCtr="0" compatLnSpc="1">
            <a:prstTxWarp prst="textNoShape">
              <a:avLst/>
            </a:prstTxWarp>
          </a:bodyPr>
          <a:lst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itchFamily="34" charset="0"/>
              </a:defRPr>
            </a:lvl2pPr>
            <a:lvl3pPr algn="l" rtl="0" eaLnBrk="0" fontAlgn="base" hangingPunct="0">
              <a:spcBef>
                <a:spcPct val="0"/>
              </a:spcBef>
              <a:spcAft>
                <a:spcPct val="0"/>
              </a:spcAft>
              <a:defRPr sz="3800">
                <a:solidFill>
                  <a:schemeClr val="tx2"/>
                </a:solidFill>
                <a:latin typeface="Verdana" pitchFamily="34" charset="0"/>
              </a:defRPr>
            </a:lvl3pPr>
            <a:lvl4pPr algn="l" rtl="0" eaLnBrk="0" fontAlgn="base" hangingPunct="0">
              <a:spcBef>
                <a:spcPct val="0"/>
              </a:spcBef>
              <a:spcAft>
                <a:spcPct val="0"/>
              </a:spcAft>
              <a:defRPr sz="3800">
                <a:solidFill>
                  <a:schemeClr val="tx2"/>
                </a:solidFill>
                <a:latin typeface="Verdana" pitchFamily="34" charset="0"/>
              </a:defRPr>
            </a:lvl4pPr>
            <a:lvl5pPr algn="l" rtl="0" eaLnBrk="0" fontAlgn="base" hangingPunct="0">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a:lstStyle>
          <a:p>
            <a:pPr marL="565150" indent="-450850" algn="just" eaLnBrk="1" hangingPunct="1">
              <a:lnSpc>
                <a:spcPct val="114000"/>
              </a:lnSpc>
              <a:spcBef>
                <a:spcPts val="1000"/>
              </a:spcBef>
              <a:spcAft>
                <a:spcPts val="0"/>
              </a:spcAft>
              <a:defRPr/>
            </a:pPr>
            <a:r>
              <a:rPr lang="en-US" sz="2200" b="1" kern="0" smtClean="0">
                <a:solidFill>
                  <a:srgbClr val="FF0066"/>
                </a:solidFill>
                <a:latin typeface="Arial" panose="020B0604020202020204" pitchFamily="34" charset="0"/>
                <a:cs typeface="Arial" panose="020B0604020202020204" pitchFamily="34" charset="0"/>
              </a:rPr>
              <a:t>1.  Nghị </a:t>
            </a:r>
            <a:r>
              <a:rPr lang="en-US" sz="2200" b="1" kern="0">
                <a:solidFill>
                  <a:srgbClr val="FF0066"/>
                </a:solidFill>
                <a:latin typeface="Arial" panose="020B0604020202020204" pitchFamily="34" charset="0"/>
                <a:cs typeface="Arial" panose="020B0604020202020204" pitchFamily="34" charset="0"/>
              </a:rPr>
              <a:t>định số </a:t>
            </a:r>
            <a:r>
              <a:rPr lang="vi-VN" sz="2200" b="1" kern="0">
                <a:solidFill>
                  <a:srgbClr val="FF0066"/>
                </a:solidFill>
                <a:latin typeface="Arial" panose="020B0604020202020204" pitchFamily="34" charset="0"/>
                <a:cs typeface="Arial" panose="020B0604020202020204" pitchFamily="34" charset="0"/>
              </a:rPr>
              <a:t>81/2013/NĐ-CP</a:t>
            </a:r>
            <a:r>
              <a:rPr lang="en-US" sz="2200" b="1" kern="0">
                <a:solidFill>
                  <a:srgbClr val="FF0066"/>
                </a:solidFill>
                <a:latin typeface="Arial" panose="020B0604020202020204" pitchFamily="34" charset="0"/>
                <a:cs typeface="Arial" panose="020B0604020202020204" pitchFamily="34" charset="0"/>
              </a:rPr>
              <a:t> </a:t>
            </a:r>
            <a:r>
              <a:rPr lang="vi-VN" sz="2200" b="1" kern="0">
                <a:solidFill>
                  <a:srgbClr val="FF0066"/>
                </a:solidFill>
                <a:latin typeface="Arial" panose="020B0604020202020204" pitchFamily="34" charset="0"/>
                <a:cs typeface="Arial" panose="020B0604020202020204" pitchFamily="34" charset="0"/>
              </a:rPr>
              <a:t>ngày </a:t>
            </a:r>
            <a:r>
              <a:rPr lang="en-US" sz="2200" b="1" kern="0">
                <a:solidFill>
                  <a:srgbClr val="FF0066"/>
                </a:solidFill>
                <a:latin typeface="Arial" panose="020B0604020202020204" pitchFamily="34" charset="0"/>
                <a:cs typeface="Arial" panose="020B0604020202020204" pitchFamily="34" charset="0"/>
              </a:rPr>
              <a:t>19-7-</a:t>
            </a:r>
            <a:r>
              <a:rPr lang="vi-VN" sz="2200" b="1" kern="0">
                <a:solidFill>
                  <a:srgbClr val="FF0066"/>
                </a:solidFill>
                <a:latin typeface="Arial" panose="020B0604020202020204" pitchFamily="34" charset="0"/>
                <a:cs typeface="Arial" panose="020B0604020202020204" pitchFamily="34" charset="0"/>
              </a:rPr>
              <a:t>201</a:t>
            </a:r>
            <a:r>
              <a:rPr lang="en-US" sz="2200" b="1" kern="0">
                <a:solidFill>
                  <a:srgbClr val="FF0066"/>
                </a:solidFill>
                <a:latin typeface="Arial" panose="020B0604020202020204" pitchFamily="34" charset="0"/>
                <a:cs typeface="Arial" panose="020B0604020202020204" pitchFamily="34" charset="0"/>
              </a:rPr>
              <a:t>3 </a:t>
            </a:r>
            <a:r>
              <a:rPr lang="vi-VN" sz="2200" b="1" kern="0">
                <a:solidFill>
                  <a:srgbClr val="FF0066"/>
                </a:solidFill>
                <a:latin typeface="Arial" panose="020B0604020202020204" pitchFamily="34" charset="0"/>
                <a:cs typeface="Arial" panose="020B0604020202020204" pitchFamily="34" charset="0"/>
              </a:rPr>
              <a:t>quy định ch</a:t>
            </a:r>
            <a:r>
              <a:rPr lang="en-US" sz="2200" b="1" kern="0">
                <a:solidFill>
                  <a:srgbClr val="FF0066"/>
                </a:solidFill>
                <a:latin typeface="Arial" panose="020B0604020202020204" pitchFamily="34" charset="0"/>
                <a:cs typeface="Arial" panose="020B0604020202020204" pitchFamily="34" charset="0"/>
              </a:rPr>
              <a:t>i</a:t>
            </a:r>
            <a:r>
              <a:rPr lang="vi-VN" sz="2200" b="1" kern="0">
                <a:solidFill>
                  <a:srgbClr val="FF0066"/>
                </a:solidFill>
                <a:latin typeface="Arial" panose="020B0604020202020204" pitchFamily="34" charset="0"/>
                <a:cs typeface="Arial" panose="020B0604020202020204" pitchFamily="34" charset="0"/>
              </a:rPr>
              <a:t> tiết một số điều và biện pháp thi hành Luật xử </a:t>
            </a:r>
            <a:r>
              <a:rPr lang="en-US" sz="2200" b="1" kern="0">
                <a:solidFill>
                  <a:srgbClr val="FF0066"/>
                </a:solidFill>
                <a:latin typeface="Arial" panose="020B0604020202020204" pitchFamily="34" charset="0"/>
                <a:cs typeface="Arial" panose="020B0604020202020204" pitchFamily="34" charset="0"/>
              </a:rPr>
              <a:t>lý</a:t>
            </a:r>
            <a:r>
              <a:rPr lang="vi-VN" sz="2200" b="1" kern="0">
                <a:solidFill>
                  <a:srgbClr val="FF0066"/>
                </a:solidFill>
                <a:latin typeface="Arial" panose="020B0604020202020204" pitchFamily="34" charset="0"/>
                <a:cs typeface="Arial" panose="020B0604020202020204" pitchFamily="34" charset="0"/>
              </a:rPr>
              <a:t> v</a:t>
            </a:r>
            <a:r>
              <a:rPr lang="en-US" sz="2200" b="1" kern="0">
                <a:solidFill>
                  <a:srgbClr val="FF0066"/>
                </a:solidFill>
                <a:latin typeface="Arial" panose="020B0604020202020204" pitchFamily="34" charset="0"/>
                <a:cs typeface="Arial" panose="020B0604020202020204" pitchFamily="34" charset="0"/>
              </a:rPr>
              <a:t>i</a:t>
            </a:r>
            <a:r>
              <a:rPr lang="vi-VN" sz="2200" b="1" kern="0">
                <a:solidFill>
                  <a:srgbClr val="FF0066"/>
                </a:solidFill>
                <a:latin typeface="Arial" panose="020B0604020202020204" pitchFamily="34" charset="0"/>
                <a:cs typeface="Arial" panose="020B0604020202020204" pitchFamily="34" charset="0"/>
              </a:rPr>
              <a:t> phạm hành ch</a:t>
            </a:r>
            <a:r>
              <a:rPr lang="en-US" sz="2200" b="1" kern="0">
                <a:solidFill>
                  <a:srgbClr val="FF0066"/>
                </a:solidFill>
                <a:latin typeface="Arial" panose="020B0604020202020204" pitchFamily="34" charset="0"/>
                <a:cs typeface="Arial" panose="020B0604020202020204" pitchFamily="34" charset="0"/>
              </a:rPr>
              <a:t>í</a:t>
            </a:r>
            <a:r>
              <a:rPr lang="vi-VN" sz="2200" b="1" kern="0">
                <a:solidFill>
                  <a:srgbClr val="FF0066"/>
                </a:solidFill>
                <a:latin typeface="Arial" panose="020B0604020202020204" pitchFamily="34" charset="0"/>
                <a:cs typeface="Arial" panose="020B0604020202020204" pitchFamily="34" charset="0"/>
              </a:rPr>
              <a:t>nh</a:t>
            </a:r>
            <a:r>
              <a:rPr lang="en-US" sz="2200" b="1" kern="0">
                <a:solidFill>
                  <a:srgbClr val="FF0066"/>
                </a:solidFill>
                <a:latin typeface="Arial" panose="020B0604020202020204" pitchFamily="34" charset="0"/>
                <a:cs typeface="Arial" panose="020B0604020202020204" pitchFamily="34" charset="0"/>
              </a:rPr>
              <a:t> </a:t>
            </a:r>
            <a:r>
              <a:rPr lang="en-US" sz="2200" b="1" kern="0">
                <a:solidFill>
                  <a:srgbClr val="0000FF"/>
                </a:solidFill>
                <a:latin typeface="Arial" panose="020B0604020202020204" pitchFamily="34" charset="0"/>
                <a:cs typeface="Arial" panose="020B0604020202020204" pitchFamily="34" charset="0"/>
                <a:sym typeface="Wingdings" panose="05000000000000000000" pitchFamily="2" charset="2"/>
              </a:rPr>
              <a:t> Có hiệu lực </a:t>
            </a:r>
            <a:r>
              <a:rPr lang="en-US" sz="2200" b="1" kern="0" smtClean="0">
                <a:solidFill>
                  <a:srgbClr val="0000FF"/>
                </a:solidFill>
                <a:latin typeface="Arial" panose="020B0604020202020204" pitchFamily="34" charset="0"/>
                <a:cs typeface="Arial" panose="020B0604020202020204" pitchFamily="34" charset="0"/>
                <a:sym typeface="Wingdings" panose="05000000000000000000" pitchFamily="2" charset="2"/>
              </a:rPr>
              <a:t>từ ngày </a:t>
            </a:r>
            <a:r>
              <a:rPr lang="en-US" sz="2200" b="1" kern="0" smtClean="0">
                <a:solidFill>
                  <a:srgbClr val="0000FF"/>
                </a:solidFill>
                <a:latin typeface="Arial" panose="020B0604020202020204" pitchFamily="34" charset="0"/>
                <a:cs typeface="Arial" panose="020B0604020202020204" pitchFamily="34" charset="0"/>
              </a:rPr>
              <a:t>19/7/2013</a:t>
            </a:r>
            <a:endParaRPr lang="en-US" altLang="en-US" sz="2200" b="1" kern="0">
              <a:solidFill>
                <a:srgbClr val="0000FF"/>
              </a:solidFill>
              <a:latin typeface="Arial" panose="020B0604020202020204" pitchFamily="34" charset="0"/>
              <a:cs typeface="Arial" panose="020B0604020202020204" pitchFamily="34" charset="0"/>
            </a:endParaRPr>
          </a:p>
        </p:txBody>
      </p:sp>
      <p:sp>
        <p:nvSpPr>
          <p:cNvPr id="11" name="Rectangle 2"/>
          <p:cNvSpPr txBox="1">
            <a:spLocks noChangeArrowheads="1"/>
          </p:cNvSpPr>
          <p:nvPr/>
        </p:nvSpPr>
        <p:spPr bwMode="auto">
          <a:xfrm>
            <a:off x="217489" y="4095750"/>
            <a:ext cx="87153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55850" rIns="91440" bIns="77925" numCol="1" anchor="ctr" anchorCtr="0" compatLnSpc="1">
            <a:prstTxWarp prst="textNoShape">
              <a:avLst/>
            </a:prstTxWarp>
          </a:bodyPr>
          <a:lst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itchFamily="34" charset="0"/>
              </a:defRPr>
            </a:lvl2pPr>
            <a:lvl3pPr algn="l" rtl="0" eaLnBrk="0" fontAlgn="base" hangingPunct="0">
              <a:spcBef>
                <a:spcPct val="0"/>
              </a:spcBef>
              <a:spcAft>
                <a:spcPct val="0"/>
              </a:spcAft>
              <a:defRPr sz="3800">
                <a:solidFill>
                  <a:schemeClr val="tx2"/>
                </a:solidFill>
                <a:latin typeface="Verdana" pitchFamily="34" charset="0"/>
              </a:defRPr>
            </a:lvl3pPr>
            <a:lvl4pPr algn="l" rtl="0" eaLnBrk="0" fontAlgn="base" hangingPunct="0">
              <a:spcBef>
                <a:spcPct val="0"/>
              </a:spcBef>
              <a:spcAft>
                <a:spcPct val="0"/>
              </a:spcAft>
              <a:defRPr sz="3800">
                <a:solidFill>
                  <a:schemeClr val="tx2"/>
                </a:solidFill>
                <a:latin typeface="Verdana" pitchFamily="34" charset="0"/>
              </a:defRPr>
            </a:lvl4pPr>
            <a:lvl5pPr algn="l" rtl="0" eaLnBrk="0" fontAlgn="base" hangingPunct="0">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a:lstStyle>
          <a:p>
            <a:pPr marL="565150" indent="-450850" algn="just" eaLnBrk="1" hangingPunct="1">
              <a:lnSpc>
                <a:spcPct val="114000"/>
              </a:lnSpc>
              <a:spcBef>
                <a:spcPts val="1000"/>
              </a:spcBef>
              <a:spcAft>
                <a:spcPts val="0"/>
              </a:spcAft>
              <a:defRPr/>
            </a:pPr>
            <a:r>
              <a:rPr lang="en-US" sz="2200" b="1" kern="0" smtClean="0">
                <a:solidFill>
                  <a:srgbClr val="006600"/>
                </a:solidFill>
                <a:latin typeface="Arial" panose="020B0604020202020204" pitchFamily="34" charset="0"/>
                <a:cs typeface="Arial" panose="020B0604020202020204" pitchFamily="34" charset="0"/>
              </a:rPr>
              <a:t>2. Nghị định số 97/2017/NĐ-CP ngày 18-8-2017 sửa đổi, </a:t>
            </a:r>
            <a:br>
              <a:rPr lang="en-US" sz="2200" b="1" kern="0" smtClean="0">
                <a:solidFill>
                  <a:srgbClr val="006600"/>
                </a:solidFill>
                <a:latin typeface="Arial" panose="020B0604020202020204" pitchFamily="34" charset="0"/>
                <a:cs typeface="Arial" panose="020B0604020202020204" pitchFamily="34" charset="0"/>
              </a:rPr>
            </a:br>
            <a:r>
              <a:rPr lang="en-US" sz="2200" b="1" kern="0">
                <a:solidFill>
                  <a:srgbClr val="006600"/>
                </a:solidFill>
                <a:latin typeface="Arial" panose="020B0604020202020204" pitchFamily="34" charset="0"/>
                <a:cs typeface="Arial" panose="020B0604020202020204" pitchFamily="34" charset="0"/>
              </a:rPr>
              <a:t>bổ sung một số điều của Nghị định số 81/2013/NĐ-CP ngày </a:t>
            </a:r>
            <a:r>
              <a:rPr lang="en-US" sz="2200" b="1" kern="0" smtClean="0">
                <a:solidFill>
                  <a:srgbClr val="006600"/>
                </a:solidFill>
                <a:latin typeface="Arial" panose="020B0604020202020204" pitchFamily="34" charset="0"/>
                <a:cs typeface="Arial" panose="020B0604020202020204" pitchFamily="34" charset="0"/>
              </a:rPr>
              <a:t>19-7-2013 </a:t>
            </a:r>
            <a:r>
              <a:rPr lang="en-US" sz="2200" b="1" kern="0" smtClean="0">
                <a:solidFill>
                  <a:srgbClr val="0000FF"/>
                </a:solidFill>
                <a:latin typeface="Arial" panose="020B0604020202020204" pitchFamily="34" charset="0"/>
                <a:cs typeface="Arial" panose="020B0604020202020204" pitchFamily="34" charset="0"/>
                <a:sym typeface="Wingdings" panose="05000000000000000000" pitchFamily="2" charset="2"/>
              </a:rPr>
              <a:t> Có hiệu lực từ</a:t>
            </a:r>
            <a:r>
              <a:rPr lang="en-US" sz="2200" b="1" kern="0" smtClean="0">
                <a:solidFill>
                  <a:srgbClr val="0000FF"/>
                </a:solidFill>
                <a:latin typeface="Arial" panose="020B0604020202020204" pitchFamily="34" charset="0"/>
                <a:cs typeface="Arial" panose="020B0604020202020204" pitchFamily="34" charset="0"/>
              </a:rPr>
              <a:t> </a:t>
            </a:r>
            <a:r>
              <a:rPr lang="nl-NL" sz="2200" b="1" kern="0">
                <a:solidFill>
                  <a:srgbClr val="0000FF"/>
                </a:solidFill>
                <a:latin typeface="Arial" panose="020B0604020202020204" pitchFamily="34" charset="0"/>
                <a:cs typeface="Arial" panose="020B0604020202020204" pitchFamily="34" charset="0"/>
              </a:rPr>
              <a:t>ngày </a:t>
            </a:r>
            <a:r>
              <a:rPr lang="nl-NL" sz="2200" b="1" kern="0" smtClean="0">
                <a:solidFill>
                  <a:srgbClr val="0000FF"/>
                </a:solidFill>
                <a:latin typeface="Arial" panose="020B0604020202020204" pitchFamily="34" charset="0"/>
                <a:cs typeface="Arial" panose="020B0604020202020204" pitchFamily="34" charset="0"/>
              </a:rPr>
              <a:t>05/10/2017</a:t>
            </a:r>
            <a:endParaRPr lang="en-US" altLang="en-US" sz="2200" b="1" kern="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471515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a:r>
              <a:rPr lang="en-US" sz="2600" b="1" smtClean="0">
                <a:solidFill>
                  <a:srgbClr val="FF0000"/>
                </a:solidFill>
                <a:latin typeface="Arial" panose="020B0604020202020204" pitchFamily="34" charset="0"/>
                <a:cs typeface="Arial" panose="020B0604020202020204" pitchFamily="34" charset="0"/>
              </a:rPr>
              <a:t>LUẬT XỬ </a:t>
            </a:r>
            <a:r>
              <a:rPr lang="en-US" sz="2600" b="1">
                <a:solidFill>
                  <a:srgbClr val="FF0000"/>
                </a:solidFill>
                <a:latin typeface="Arial" panose="020B0604020202020204" pitchFamily="34" charset="0"/>
                <a:cs typeface="Arial" panose="020B0604020202020204" pitchFamily="34" charset="0"/>
              </a:rPr>
              <a:t>LÝ VI PHẠM HÀNH </a:t>
            </a:r>
            <a:r>
              <a:rPr lang="en-US" sz="2600" b="1" smtClean="0">
                <a:solidFill>
                  <a:srgbClr val="FF0000"/>
                </a:solidFill>
                <a:latin typeface="Arial" panose="020B0604020202020204" pitchFamily="34" charset="0"/>
                <a:cs typeface="Arial" panose="020B0604020202020204" pitchFamily="34" charset="0"/>
              </a:rPr>
              <a:t>CHÍNH NĂM 2012</a:t>
            </a:r>
            <a:endParaRPr lang="en-US" sz="26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Wingdings" panose="05000000000000000000" pitchFamily="2" charset="2"/>
              <a:buChar char="v"/>
              <a:defRPr/>
            </a:pPr>
            <a:r>
              <a:rPr lang="en-US" sz="2300" b="1" kern="0" smtClean="0">
                <a:solidFill>
                  <a:srgbClr val="FF0066"/>
                </a:solidFill>
                <a:latin typeface="Arial" charset="0"/>
              </a:rPr>
              <a:t>Điều </a:t>
            </a:r>
            <a:r>
              <a:rPr lang="en-US" sz="2300" b="1" kern="0">
                <a:solidFill>
                  <a:srgbClr val="FF0066"/>
                </a:solidFill>
                <a:latin typeface="Arial" charset="0"/>
              </a:rPr>
              <a:t>2. Giải thích từ ngữ</a:t>
            </a:r>
          </a:p>
          <a:p>
            <a:pPr indent="-457200" algn="just" eaLnBrk="1" hangingPunct="1">
              <a:lnSpc>
                <a:spcPct val="114000"/>
              </a:lnSpc>
              <a:spcBef>
                <a:spcPts val="1200"/>
              </a:spcBef>
              <a:spcAft>
                <a:spcPts val="0"/>
              </a:spcAft>
              <a:buClr>
                <a:srgbClr val="FF0000"/>
              </a:buClr>
              <a:buFont typeface="+mj-lt"/>
              <a:buAutoNum type="arabicPeriod"/>
              <a:defRPr/>
            </a:pPr>
            <a:r>
              <a:rPr lang="en-US" sz="2300" b="1" kern="0" smtClean="0">
                <a:solidFill>
                  <a:srgbClr val="FF0066"/>
                </a:solidFill>
                <a:latin typeface="Arial" charset="0"/>
              </a:rPr>
              <a:t>Vi </a:t>
            </a:r>
            <a:r>
              <a:rPr lang="en-US" sz="2300" b="1" kern="0">
                <a:solidFill>
                  <a:srgbClr val="FF0066"/>
                </a:solidFill>
                <a:latin typeface="Arial" charset="0"/>
              </a:rPr>
              <a:t>phạm hành chính </a:t>
            </a:r>
            <a:r>
              <a:rPr lang="en-US" sz="2300" b="1" kern="0">
                <a:solidFill>
                  <a:srgbClr val="0000FF"/>
                </a:solidFill>
                <a:latin typeface="Arial" charset="0"/>
              </a:rPr>
              <a:t>là hành vi có lỗi do cá nhân, tổ chức thực hiện, vi phạm quy định của pháp luật về quản lý nhà nước mà không phải là tội phạm và theo quy định của pháp luật phải bị xử phạt vi phạm hành </a:t>
            </a:r>
            <a:r>
              <a:rPr lang="en-US" sz="2300" b="1" kern="0" smtClean="0">
                <a:solidFill>
                  <a:srgbClr val="0000FF"/>
                </a:solidFill>
                <a:latin typeface="Arial" charset="0"/>
              </a:rPr>
              <a:t>chính.</a:t>
            </a:r>
          </a:p>
          <a:p>
            <a:pPr indent="-457200" algn="just" eaLnBrk="1" hangingPunct="1">
              <a:lnSpc>
                <a:spcPct val="114000"/>
              </a:lnSpc>
              <a:spcBef>
                <a:spcPts val="1200"/>
              </a:spcBef>
              <a:spcAft>
                <a:spcPts val="0"/>
              </a:spcAft>
              <a:buClr>
                <a:srgbClr val="FF0000"/>
              </a:buClr>
              <a:buFont typeface="+mj-lt"/>
              <a:buAutoNum type="arabicPeriod"/>
              <a:defRPr/>
            </a:pPr>
            <a:r>
              <a:rPr lang="en-US" sz="2300" b="1" kern="0" smtClean="0">
                <a:solidFill>
                  <a:srgbClr val="FF0066"/>
                </a:solidFill>
                <a:latin typeface="Arial" charset="0"/>
              </a:rPr>
              <a:t>Xử </a:t>
            </a:r>
            <a:r>
              <a:rPr lang="en-US" sz="2300" b="1" kern="0">
                <a:solidFill>
                  <a:srgbClr val="FF0066"/>
                </a:solidFill>
                <a:latin typeface="Arial" charset="0"/>
              </a:rPr>
              <a:t>phạt vi phạm hành chính</a:t>
            </a:r>
            <a:r>
              <a:rPr lang="en-US" sz="2300" b="1" kern="0">
                <a:solidFill>
                  <a:srgbClr val="0000FF"/>
                </a:solidFill>
                <a:latin typeface="Arial" charset="0"/>
              </a:rPr>
              <a:t> là việc người có thẩm quyền xử phạt áp dụng hình thức xử phạt, biện pháp khắc phục hậu quả đối với cá nhân, tổ chức thực hiện hành vi vi phạm hành chính theo quy định của pháp luật về xử phạt vi phạm hành chính.</a:t>
            </a:r>
          </a:p>
          <a:p>
            <a:pPr indent="-457200" algn="just" eaLnBrk="1" hangingPunct="1">
              <a:lnSpc>
                <a:spcPct val="114000"/>
              </a:lnSpc>
              <a:spcBef>
                <a:spcPts val="1200"/>
              </a:spcBef>
              <a:spcAft>
                <a:spcPts val="0"/>
              </a:spcAft>
              <a:buClr>
                <a:srgbClr val="FF0000"/>
              </a:buClr>
              <a:buFont typeface="+mj-lt"/>
              <a:buAutoNum type="arabicPeriod"/>
              <a:defRPr/>
            </a:pPr>
            <a:endParaRPr lang="en-US" sz="2300" b="1" kern="0">
              <a:solidFill>
                <a:srgbClr val="0000FF"/>
              </a:solidFill>
              <a:latin typeface="Arial" charset="0"/>
            </a:endParaRPr>
          </a:p>
        </p:txBody>
      </p:sp>
    </p:spTree>
    <p:extLst>
      <p:ext uri="{BB962C8B-B14F-4D97-AF65-F5344CB8AC3E}">
        <p14:creationId xmlns:p14="http://schemas.microsoft.com/office/powerpoint/2010/main" val="3198278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a:r>
              <a:rPr lang="en-US" sz="2600" b="1" smtClean="0">
                <a:solidFill>
                  <a:srgbClr val="FF0000"/>
                </a:solidFill>
                <a:latin typeface="Arial" panose="020B0604020202020204" pitchFamily="34" charset="0"/>
                <a:cs typeface="Arial" panose="020B0604020202020204" pitchFamily="34" charset="0"/>
              </a:rPr>
              <a:t>LUẬT XỬ </a:t>
            </a:r>
            <a:r>
              <a:rPr lang="en-US" sz="2600" b="1">
                <a:solidFill>
                  <a:srgbClr val="FF0000"/>
                </a:solidFill>
                <a:latin typeface="Arial" panose="020B0604020202020204" pitchFamily="34" charset="0"/>
                <a:cs typeface="Arial" panose="020B0604020202020204" pitchFamily="34" charset="0"/>
              </a:rPr>
              <a:t>LÝ VI PHẠM HÀNH </a:t>
            </a:r>
            <a:r>
              <a:rPr lang="en-US" sz="2600" b="1" smtClean="0">
                <a:solidFill>
                  <a:srgbClr val="FF0000"/>
                </a:solidFill>
                <a:latin typeface="Arial" panose="020B0604020202020204" pitchFamily="34" charset="0"/>
                <a:cs typeface="Arial" panose="020B0604020202020204" pitchFamily="34" charset="0"/>
              </a:rPr>
              <a:t>CHÍNH NĂM 2012</a:t>
            </a:r>
            <a:endParaRPr lang="en-US" sz="26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Wingdings" panose="05000000000000000000" pitchFamily="2" charset="2"/>
              <a:buChar char="v"/>
              <a:defRPr/>
            </a:pPr>
            <a:r>
              <a:rPr lang="en-US" sz="2200" b="1" kern="0" smtClean="0">
                <a:solidFill>
                  <a:srgbClr val="FF0066"/>
                </a:solidFill>
                <a:latin typeface="Arial" charset="0"/>
              </a:rPr>
              <a:t>Điều </a:t>
            </a:r>
            <a:r>
              <a:rPr lang="en-US" sz="2200" b="1" kern="0">
                <a:solidFill>
                  <a:srgbClr val="FF0066"/>
                </a:solidFill>
                <a:latin typeface="Arial" charset="0"/>
              </a:rPr>
              <a:t>3. Nguyên tắc xử lý vi phạm hành </a:t>
            </a:r>
            <a:r>
              <a:rPr lang="en-US" sz="2200" b="1" kern="0" smtClean="0">
                <a:solidFill>
                  <a:srgbClr val="FF0066"/>
                </a:solidFill>
                <a:latin typeface="Arial" charset="0"/>
              </a:rPr>
              <a:t>chính</a:t>
            </a:r>
          </a:p>
          <a:p>
            <a:pPr indent="-457200" algn="just" eaLnBrk="1" hangingPunct="1">
              <a:lnSpc>
                <a:spcPct val="114000"/>
              </a:lnSpc>
              <a:spcBef>
                <a:spcPts val="1200"/>
              </a:spcBef>
              <a:spcAft>
                <a:spcPts val="0"/>
              </a:spcAft>
              <a:buClr>
                <a:srgbClr val="FF0000"/>
              </a:buClr>
              <a:buFont typeface="+mj-lt"/>
              <a:buAutoNum type="arabicPeriod"/>
              <a:defRPr/>
            </a:pPr>
            <a:r>
              <a:rPr lang="en-US" sz="2200" b="1" kern="0" smtClean="0">
                <a:solidFill>
                  <a:srgbClr val="0000FF"/>
                </a:solidFill>
                <a:latin typeface="Arial" charset="0"/>
              </a:rPr>
              <a:t>Nguyên </a:t>
            </a:r>
            <a:r>
              <a:rPr lang="en-US" sz="2200" b="1" kern="0">
                <a:solidFill>
                  <a:srgbClr val="0000FF"/>
                </a:solidFill>
                <a:latin typeface="Arial" charset="0"/>
              </a:rPr>
              <a:t>tắc xử phạt vi phạm hành chính bao </a:t>
            </a:r>
            <a:r>
              <a:rPr lang="en-US" sz="2200" b="1" kern="0" smtClean="0">
                <a:solidFill>
                  <a:srgbClr val="0000FF"/>
                </a:solidFill>
                <a:latin typeface="Arial" charset="0"/>
              </a:rPr>
              <a:t>gồm:</a:t>
            </a:r>
          </a:p>
          <a:p>
            <a:pPr indent="-457200" algn="just" eaLnBrk="1" hangingPunct="1">
              <a:lnSpc>
                <a:spcPct val="114000"/>
              </a:lnSpc>
              <a:spcBef>
                <a:spcPts val="1200"/>
              </a:spcBef>
              <a:spcAft>
                <a:spcPts val="0"/>
              </a:spcAft>
              <a:buClr>
                <a:srgbClr val="FF0000"/>
              </a:buClr>
              <a:buFont typeface="+mj-lt"/>
              <a:buAutoNum type="alphaLcParenR"/>
              <a:defRPr/>
            </a:pPr>
            <a:r>
              <a:rPr lang="en-US" sz="2200" b="1" kern="0" smtClean="0">
                <a:solidFill>
                  <a:srgbClr val="0000FF"/>
                </a:solidFill>
                <a:latin typeface="Arial" charset="0"/>
              </a:rPr>
              <a:t>Mọi </a:t>
            </a:r>
            <a:r>
              <a:rPr lang="en-US" sz="2200" b="1" kern="0">
                <a:solidFill>
                  <a:srgbClr val="0000FF"/>
                </a:solidFill>
                <a:latin typeface="Arial" charset="0"/>
              </a:rPr>
              <a:t>vi phạm hành chính phải được phát hiện, ngăn chặn kịp thời và phải bị xử lý nghiêm minh, mọi hậu quả do vi phạm hành chính gây ra phải được khắc phục theo đúng quy định của pháp </a:t>
            </a:r>
            <a:r>
              <a:rPr lang="en-US" sz="2200" b="1" kern="0" smtClean="0">
                <a:solidFill>
                  <a:srgbClr val="0000FF"/>
                </a:solidFill>
                <a:latin typeface="Arial" charset="0"/>
              </a:rPr>
              <a:t>luật;</a:t>
            </a:r>
          </a:p>
          <a:p>
            <a:pPr indent="-457200" algn="just" eaLnBrk="1" hangingPunct="1">
              <a:lnSpc>
                <a:spcPct val="114000"/>
              </a:lnSpc>
              <a:spcBef>
                <a:spcPts val="1200"/>
              </a:spcBef>
              <a:spcAft>
                <a:spcPts val="0"/>
              </a:spcAft>
              <a:buClr>
                <a:srgbClr val="FF0000"/>
              </a:buClr>
              <a:buFont typeface="+mj-lt"/>
              <a:buAutoNum type="alphaLcParenR"/>
              <a:defRPr/>
            </a:pPr>
            <a:r>
              <a:rPr lang="en-US" sz="2200" b="1" kern="0" smtClean="0">
                <a:solidFill>
                  <a:srgbClr val="0000FF"/>
                </a:solidFill>
                <a:latin typeface="Arial" charset="0"/>
              </a:rPr>
              <a:t>Việc </a:t>
            </a:r>
            <a:r>
              <a:rPr lang="en-US" sz="2200" b="1" kern="0">
                <a:solidFill>
                  <a:srgbClr val="0000FF"/>
                </a:solidFill>
                <a:latin typeface="Arial" charset="0"/>
              </a:rPr>
              <a:t>xử phạt vi phạm hành chính được tiến hành nhanh chóng, công khai, khách quan, đúng thẩm quyền, bảo đảm công bằng, đúng quy định của pháp </a:t>
            </a:r>
            <a:r>
              <a:rPr lang="en-US" sz="2200" b="1" kern="0" smtClean="0">
                <a:solidFill>
                  <a:srgbClr val="0000FF"/>
                </a:solidFill>
                <a:latin typeface="Arial" charset="0"/>
              </a:rPr>
              <a:t>luật;</a:t>
            </a:r>
          </a:p>
          <a:p>
            <a:pPr indent="-457200" algn="just" eaLnBrk="1" hangingPunct="1">
              <a:lnSpc>
                <a:spcPct val="114000"/>
              </a:lnSpc>
              <a:spcBef>
                <a:spcPts val="1200"/>
              </a:spcBef>
              <a:spcAft>
                <a:spcPts val="0"/>
              </a:spcAft>
              <a:buClr>
                <a:srgbClr val="FF0000"/>
              </a:buClr>
              <a:buFont typeface="+mj-lt"/>
              <a:buAutoNum type="alphaLcParenR"/>
              <a:defRPr/>
            </a:pPr>
            <a:r>
              <a:rPr lang="en-US" sz="2200" b="1" kern="0" smtClean="0">
                <a:solidFill>
                  <a:srgbClr val="0000FF"/>
                </a:solidFill>
                <a:latin typeface="Arial" charset="0"/>
              </a:rPr>
              <a:t>Việc </a:t>
            </a:r>
            <a:r>
              <a:rPr lang="en-US" sz="2200" b="1" kern="0">
                <a:solidFill>
                  <a:srgbClr val="0000FF"/>
                </a:solidFill>
                <a:latin typeface="Arial" charset="0"/>
              </a:rPr>
              <a:t>xử phạt vi phạm hành chính phải căn cứ vào tính chất, mức độ, hậu quả vi phạm, đối tượng vi phạm và tình tiết giảm nhẹ, tình tiết tăng </a:t>
            </a:r>
            <a:r>
              <a:rPr lang="en-US" sz="2200" b="1" kern="0" smtClean="0">
                <a:solidFill>
                  <a:srgbClr val="0000FF"/>
                </a:solidFill>
                <a:latin typeface="Arial" charset="0"/>
              </a:rPr>
              <a:t>nặng;</a:t>
            </a:r>
          </a:p>
        </p:txBody>
      </p:sp>
    </p:spTree>
    <p:extLst>
      <p:ext uri="{BB962C8B-B14F-4D97-AF65-F5344CB8AC3E}">
        <p14:creationId xmlns:p14="http://schemas.microsoft.com/office/powerpoint/2010/main" val="619177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a:r>
              <a:rPr lang="en-US" sz="2600" b="1" smtClean="0">
                <a:solidFill>
                  <a:srgbClr val="FF0000"/>
                </a:solidFill>
                <a:latin typeface="Arial" panose="020B0604020202020204" pitchFamily="34" charset="0"/>
                <a:cs typeface="Arial" panose="020B0604020202020204" pitchFamily="34" charset="0"/>
              </a:rPr>
              <a:t>LUẬT XỬ </a:t>
            </a:r>
            <a:r>
              <a:rPr lang="en-US" sz="2600" b="1">
                <a:solidFill>
                  <a:srgbClr val="FF0000"/>
                </a:solidFill>
                <a:latin typeface="Arial" panose="020B0604020202020204" pitchFamily="34" charset="0"/>
                <a:cs typeface="Arial" panose="020B0604020202020204" pitchFamily="34" charset="0"/>
              </a:rPr>
              <a:t>LÝ VI PHẠM HÀNH </a:t>
            </a:r>
            <a:r>
              <a:rPr lang="en-US" sz="2600" b="1" smtClean="0">
                <a:solidFill>
                  <a:srgbClr val="FF0000"/>
                </a:solidFill>
                <a:latin typeface="Arial" panose="020B0604020202020204" pitchFamily="34" charset="0"/>
                <a:cs typeface="Arial" panose="020B0604020202020204" pitchFamily="34" charset="0"/>
              </a:rPr>
              <a:t>CHÍNH NĂM 2012</a:t>
            </a:r>
            <a:endParaRPr lang="en-US" sz="26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spcBef>
                <a:spcPts val="600"/>
              </a:spcBef>
              <a:spcAft>
                <a:spcPts val="0"/>
              </a:spcAft>
              <a:buClr>
                <a:srgbClr val="FF0000"/>
              </a:buClr>
              <a:buFont typeface="Wingdings" panose="05000000000000000000" pitchFamily="2" charset="2"/>
              <a:buChar char="v"/>
              <a:defRPr/>
            </a:pPr>
            <a:r>
              <a:rPr lang="en-US" sz="2000" b="1" kern="0" smtClean="0">
                <a:solidFill>
                  <a:srgbClr val="FF0066"/>
                </a:solidFill>
                <a:latin typeface="Arial" charset="0"/>
              </a:rPr>
              <a:t>Điều </a:t>
            </a:r>
            <a:r>
              <a:rPr lang="en-US" sz="2000" b="1" kern="0">
                <a:solidFill>
                  <a:srgbClr val="FF0066"/>
                </a:solidFill>
                <a:latin typeface="Arial" charset="0"/>
              </a:rPr>
              <a:t>3. Nguyên tắc xử lý vi phạm hành </a:t>
            </a:r>
            <a:r>
              <a:rPr lang="en-US" sz="2000" b="1" kern="0" smtClean="0">
                <a:solidFill>
                  <a:srgbClr val="FF0066"/>
                </a:solidFill>
                <a:latin typeface="Arial" charset="0"/>
              </a:rPr>
              <a:t>chính</a:t>
            </a:r>
          </a:p>
          <a:p>
            <a:pPr indent="-457200" algn="just" eaLnBrk="1" hangingPunct="1">
              <a:spcBef>
                <a:spcPts val="600"/>
              </a:spcBef>
              <a:spcAft>
                <a:spcPts val="0"/>
              </a:spcAft>
              <a:buClr>
                <a:srgbClr val="FF0000"/>
              </a:buClr>
              <a:buFont typeface="+mj-lt"/>
              <a:buAutoNum type="arabicPeriod"/>
              <a:defRPr/>
            </a:pPr>
            <a:r>
              <a:rPr lang="en-US" sz="2000" b="1" kern="0" smtClean="0">
                <a:solidFill>
                  <a:srgbClr val="0000FF"/>
                </a:solidFill>
                <a:latin typeface="Arial" charset="0"/>
              </a:rPr>
              <a:t>Nguyên </a:t>
            </a:r>
            <a:r>
              <a:rPr lang="en-US" sz="2000" b="1" kern="0">
                <a:solidFill>
                  <a:srgbClr val="0000FF"/>
                </a:solidFill>
                <a:latin typeface="Arial" charset="0"/>
              </a:rPr>
              <a:t>tắc xử phạt vi phạm hành chính bao </a:t>
            </a:r>
            <a:r>
              <a:rPr lang="en-US" sz="2000" b="1" kern="0" smtClean="0">
                <a:solidFill>
                  <a:srgbClr val="0000FF"/>
                </a:solidFill>
                <a:latin typeface="Arial" charset="0"/>
              </a:rPr>
              <a:t>gồm:</a:t>
            </a:r>
          </a:p>
          <a:p>
            <a:pPr indent="-457200" algn="just" eaLnBrk="1" hangingPunct="1">
              <a:spcBef>
                <a:spcPts val="600"/>
              </a:spcBef>
              <a:spcAft>
                <a:spcPts val="0"/>
              </a:spcAft>
              <a:buClr>
                <a:srgbClr val="FF0000"/>
              </a:buClr>
              <a:buFont typeface="+mj-lt"/>
              <a:buAutoNum type="alphaLcParenR" startAt="4"/>
              <a:defRPr/>
            </a:pPr>
            <a:r>
              <a:rPr lang="en-US" sz="2000" b="1" kern="0" smtClean="0">
                <a:solidFill>
                  <a:srgbClr val="0000FF"/>
                </a:solidFill>
                <a:latin typeface="Arial" charset="0"/>
              </a:rPr>
              <a:t>Chỉ </a:t>
            </a:r>
            <a:r>
              <a:rPr lang="en-US" sz="2000" b="1" kern="0">
                <a:solidFill>
                  <a:srgbClr val="0000FF"/>
                </a:solidFill>
                <a:latin typeface="Arial" charset="0"/>
              </a:rPr>
              <a:t>xử phạt vi phạm hành chính khi có hành vi vi phạm hành chính do pháp luật quy </a:t>
            </a:r>
            <a:r>
              <a:rPr lang="en-US" sz="2000" b="1" kern="0" smtClean="0">
                <a:solidFill>
                  <a:srgbClr val="0000FF"/>
                </a:solidFill>
                <a:latin typeface="Arial" charset="0"/>
              </a:rPr>
              <a:t>định.</a:t>
            </a:r>
          </a:p>
          <a:p>
            <a:pPr indent="0" algn="just" eaLnBrk="1" hangingPunct="1">
              <a:spcBef>
                <a:spcPts val="600"/>
              </a:spcBef>
              <a:spcAft>
                <a:spcPts val="0"/>
              </a:spcAft>
              <a:buClr>
                <a:srgbClr val="FF0000"/>
              </a:buClr>
              <a:buNone/>
              <a:defRPr/>
            </a:pPr>
            <a:r>
              <a:rPr lang="en-US" sz="2000" b="1" kern="0" smtClean="0">
                <a:solidFill>
                  <a:srgbClr val="0000FF"/>
                </a:solidFill>
                <a:latin typeface="Arial" charset="0"/>
              </a:rPr>
              <a:t>-  </a:t>
            </a:r>
            <a:r>
              <a:rPr lang="en-US" sz="2000" b="1" kern="0" smtClean="0">
                <a:solidFill>
                  <a:srgbClr val="FF0066"/>
                </a:solidFill>
                <a:latin typeface="Arial" charset="0"/>
              </a:rPr>
              <a:t>Một </a:t>
            </a:r>
            <a:r>
              <a:rPr lang="en-US" sz="2000" b="1" kern="0">
                <a:solidFill>
                  <a:srgbClr val="FF0066"/>
                </a:solidFill>
                <a:latin typeface="Arial" charset="0"/>
              </a:rPr>
              <a:t>hành vi </a:t>
            </a:r>
            <a:r>
              <a:rPr lang="en-US" sz="2000" b="1" kern="0">
                <a:solidFill>
                  <a:srgbClr val="0000FF"/>
                </a:solidFill>
                <a:latin typeface="Arial" charset="0"/>
              </a:rPr>
              <a:t>vi phạm hành chính chỉ bị xử phạt một </a:t>
            </a:r>
            <a:r>
              <a:rPr lang="en-US" sz="2000" b="1" kern="0" smtClean="0">
                <a:solidFill>
                  <a:srgbClr val="0000FF"/>
                </a:solidFill>
                <a:latin typeface="Arial" charset="0"/>
              </a:rPr>
              <a:t>lần.</a:t>
            </a:r>
          </a:p>
          <a:p>
            <a:pPr indent="0" algn="just" eaLnBrk="1" hangingPunct="1">
              <a:spcBef>
                <a:spcPts val="600"/>
              </a:spcBef>
              <a:spcAft>
                <a:spcPts val="0"/>
              </a:spcAft>
              <a:buClr>
                <a:srgbClr val="FF0000"/>
              </a:buClr>
              <a:buNone/>
              <a:defRPr/>
            </a:pPr>
            <a:r>
              <a:rPr lang="en-US" sz="2000" b="1" kern="0" smtClean="0">
                <a:solidFill>
                  <a:srgbClr val="0000FF"/>
                </a:solidFill>
                <a:latin typeface="Arial" charset="0"/>
              </a:rPr>
              <a:t>-  </a:t>
            </a:r>
            <a:r>
              <a:rPr lang="en-US" sz="2000" b="1" kern="0" smtClean="0">
                <a:solidFill>
                  <a:srgbClr val="FF0066"/>
                </a:solidFill>
                <a:latin typeface="Arial" charset="0"/>
              </a:rPr>
              <a:t>Nhiều </a:t>
            </a:r>
            <a:r>
              <a:rPr lang="en-US" sz="2000" b="1" kern="0">
                <a:solidFill>
                  <a:srgbClr val="FF0066"/>
                </a:solidFill>
                <a:latin typeface="Arial" charset="0"/>
              </a:rPr>
              <a:t>người </a:t>
            </a:r>
            <a:r>
              <a:rPr lang="en-US" sz="2000" b="1" kern="0">
                <a:solidFill>
                  <a:srgbClr val="0000FF"/>
                </a:solidFill>
                <a:latin typeface="Arial" charset="0"/>
              </a:rPr>
              <a:t>cùng thực hiện một hành vi vi phạm hành chính thì mỗi người vi phạm đều bị xử phạt về hành vi vi phạm hành chính </a:t>
            </a:r>
            <a:r>
              <a:rPr lang="en-US" sz="2000" b="1" kern="0" smtClean="0">
                <a:solidFill>
                  <a:srgbClr val="0000FF"/>
                </a:solidFill>
                <a:latin typeface="Arial" charset="0"/>
              </a:rPr>
              <a:t>đó.</a:t>
            </a:r>
          </a:p>
          <a:p>
            <a:pPr indent="0" algn="just" eaLnBrk="1" hangingPunct="1">
              <a:spcBef>
                <a:spcPts val="600"/>
              </a:spcBef>
              <a:spcAft>
                <a:spcPts val="0"/>
              </a:spcAft>
              <a:buClr>
                <a:srgbClr val="FF0000"/>
              </a:buClr>
              <a:buNone/>
              <a:defRPr/>
            </a:pPr>
            <a:r>
              <a:rPr lang="en-US" sz="2000" b="1" kern="0" smtClean="0">
                <a:solidFill>
                  <a:srgbClr val="0000FF"/>
                </a:solidFill>
                <a:latin typeface="Arial" charset="0"/>
              </a:rPr>
              <a:t>-  </a:t>
            </a:r>
            <a:r>
              <a:rPr lang="en-US" sz="2000" b="1" kern="0" smtClean="0">
                <a:solidFill>
                  <a:srgbClr val="FF0066"/>
                </a:solidFill>
                <a:latin typeface="Arial" charset="0"/>
              </a:rPr>
              <a:t>Một </a:t>
            </a:r>
            <a:r>
              <a:rPr lang="en-US" sz="2000" b="1" kern="0">
                <a:solidFill>
                  <a:srgbClr val="FF0066"/>
                </a:solidFill>
                <a:latin typeface="Arial" charset="0"/>
              </a:rPr>
              <a:t>người </a:t>
            </a:r>
            <a:r>
              <a:rPr lang="en-US" sz="2000" b="1" kern="0">
                <a:solidFill>
                  <a:srgbClr val="0000FF"/>
                </a:solidFill>
                <a:latin typeface="Arial" charset="0"/>
              </a:rPr>
              <a:t>thực hiện nhiều hành vi vi phạm hành chính hoặc vi phạm hành chính nhiều lần thì bị xử phạt về từng hành vi vi </a:t>
            </a:r>
            <a:r>
              <a:rPr lang="en-US" sz="2000" b="1" kern="0" smtClean="0">
                <a:solidFill>
                  <a:srgbClr val="0000FF"/>
                </a:solidFill>
                <a:latin typeface="Arial" charset="0"/>
              </a:rPr>
              <a:t>phạm;</a:t>
            </a:r>
          </a:p>
          <a:p>
            <a:pPr indent="-457200" algn="just" eaLnBrk="1" hangingPunct="1">
              <a:spcBef>
                <a:spcPts val="600"/>
              </a:spcBef>
              <a:spcAft>
                <a:spcPts val="0"/>
              </a:spcAft>
              <a:buClr>
                <a:srgbClr val="FF0000"/>
              </a:buClr>
              <a:buNone/>
              <a:defRPr/>
            </a:pPr>
            <a:r>
              <a:rPr lang="en-US" sz="2000" b="1" kern="0" smtClean="0">
                <a:solidFill>
                  <a:srgbClr val="FF0000"/>
                </a:solidFill>
                <a:latin typeface="Arial" charset="0"/>
              </a:rPr>
              <a:t>đ</a:t>
            </a:r>
            <a:r>
              <a:rPr lang="en-US" sz="2000" b="1" kern="0">
                <a:solidFill>
                  <a:srgbClr val="FF0000"/>
                </a:solidFill>
                <a:latin typeface="Arial" charset="0"/>
              </a:rPr>
              <a:t>)</a:t>
            </a:r>
            <a:r>
              <a:rPr lang="en-US" sz="2000" b="1" kern="0">
                <a:solidFill>
                  <a:srgbClr val="0000FF"/>
                </a:solidFill>
                <a:latin typeface="Arial" charset="0"/>
              </a:rPr>
              <a:t> </a:t>
            </a:r>
            <a:r>
              <a:rPr lang="en-US" sz="2000" b="1" kern="0" smtClean="0">
                <a:solidFill>
                  <a:srgbClr val="0000FF"/>
                </a:solidFill>
                <a:latin typeface="Arial" charset="0"/>
              </a:rPr>
              <a:t> Người </a:t>
            </a:r>
            <a:r>
              <a:rPr lang="en-US" sz="2000" b="1" kern="0">
                <a:solidFill>
                  <a:srgbClr val="0000FF"/>
                </a:solidFill>
                <a:latin typeface="Arial" charset="0"/>
              </a:rPr>
              <a:t>có thẩm quyền xử phạt có trách nhiệm chứng minh vi phạm hành chính. Cá nhân, tổ chức bị xử phạt có quyền tự mình hoặc thông qua người đại diện hợp pháp chứng minh mình không vi phạm hành </a:t>
            </a:r>
            <a:r>
              <a:rPr lang="en-US" sz="2000" b="1" kern="0" smtClean="0">
                <a:solidFill>
                  <a:srgbClr val="0000FF"/>
                </a:solidFill>
                <a:latin typeface="Arial" charset="0"/>
              </a:rPr>
              <a:t>chính;</a:t>
            </a:r>
          </a:p>
          <a:p>
            <a:pPr indent="-457200" algn="just" eaLnBrk="1" hangingPunct="1">
              <a:spcBef>
                <a:spcPts val="600"/>
              </a:spcBef>
              <a:spcAft>
                <a:spcPts val="0"/>
              </a:spcAft>
              <a:buClr>
                <a:srgbClr val="FF0000"/>
              </a:buClr>
              <a:buFont typeface="+mj-lt"/>
              <a:buAutoNum type="alphaLcParenR" startAt="5"/>
              <a:defRPr/>
            </a:pPr>
            <a:r>
              <a:rPr lang="en-US" sz="2000" b="1" kern="0" smtClean="0">
                <a:solidFill>
                  <a:srgbClr val="0000FF"/>
                </a:solidFill>
                <a:latin typeface="Arial" charset="0"/>
              </a:rPr>
              <a:t>Đối </a:t>
            </a:r>
            <a:r>
              <a:rPr lang="en-US" sz="2000" b="1" kern="0">
                <a:solidFill>
                  <a:srgbClr val="0000FF"/>
                </a:solidFill>
                <a:latin typeface="Arial" charset="0"/>
              </a:rPr>
              <a:t>với cùng một hành vi vi phạm hành chính thì mức phạt tiền đối với tổ chức bằng 02 lần mức phạt tiền đối với cá nhân</a:t>
            </a:r>
            <a:r>
              <a:rPr lang="en-US" sz="2000" b="1" kern="0" smtClean="0">
                <a:solidFill>
                  <a:srgbClr val="0000FF"/>
                </a:solidFill>
                <a:latin typeface="Arial" charset="0"/>
              </a:rPr>
              <a:t>.</a:t>
            </a:r>
            <a:endParaRPr lang="en-US" sz="2000" b="1" kern="0">
              <a:solidFill>
                <a:srgbClr val="0000FF"/>
              </a:solidFill>
              <a:latin typeface="Arial" charset="0"/>
            </a:endParaRPr>
          </a:p>
        </p:txBody>
      </p:sp>
    </p:spTree>
    <p:extLst>
      <p:ext uri="{BB962C8B-B14F-4D97-AF65-F5344CB8AC3E}">
        <p14:creationId xmlns:p14="http://schemas.microsoft.com/office/powerpoint/2010/main" val="28862291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a:r>
              <a:rPr lang="en-US" sz="2600" b="1" smtClean="0">
                <a:solidFill>
                  <a:srgbClr val="FF0000"/>
                </a:solidFill>
                <a:latin typeface="Arial" panose="020B0604020202020204" pitchFamily="34" charset="0"/>
                <a:cs typeface="Arial" panose="020B0604020202020204" pitchFamily="34" charset="0"/>
              </a:rPr>
              <a:t>LUẬT XỬ </a:t>
            </a:r>
            <a:r>
              <a:rPr lang="en-US" sz="2600" b="1">
                <a:solidFill>
                  <a:srgbClr val="FF0000"/>
                </a:solidFill>
                <a:latin typeface="Arial" panose="020B0604020202020204" pitchFamily="34" charset="0"/>
                <a:cs typeface="Arial" panose="020B0604020202020204" pitchFamily="34" charset="0"/>
              </a:rPr>
              <a:t>LÝ VI PHẠM HÀNH </a:t>
            </a:r>
            <a:r>
              <a:rPr lang="en-US" sz="2600" b="1" smtClean="0">
                <a:solidFill>
                  <a:srgbClr val="FF0000"/>
                </a:solidFill>
                <a:latin typeface="Arial" panose="020B0604020202020204" pitchFamily="34" charset="0"/>
                <a:cs typeface="Arial" panose="020B0604020202020204" pitchFamily="34" charset="0"/>
              </a:rPr>
              <a:t>CHÍNH NĂM 2012</a:t>
            </a:r>
            <a:endParaRPr lang="en-US" sz="26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02000"/>
              </a:lnSpc>
              <a:spcBef>
                <a:spcPts val="600"/>
              </a:spcBef>
              <a:spcAft>
                <a:spcPts val="0"/>
              </a:spcAft>
              <a:buClr>
                <a:srgbClr val="FF0000"/>
              </a:buClr>
              <a:buFont typeface="Wingdings" panose="05000000000000000000" pitchFamily="2" charset="2"/>
              <a:buChar char="v"/>
              <a:defRPr/>
            </a:pPr>
            <a:r>
              <a:rPr lang="en-US" sz="1800" b="1" kern="0" smtClean="0">
                <a:solidFill>
                  <a:srgbClr val="FF0000"/>
                </a:solidFill>
                <a:latin typeface="Arial" charset="0"/>
              </a:rPr>
              <a:t>Điều </a:t>
            </a:r>
            <a:r>
              <a:rPr lang="en-US" sz="1800" b="1" kern="0">
                <a:solidFill>
                  <a:srgbClr val="FF0000"/>
                </a:solidFill>
                <a:latin typeface="Arial" charset="0"/>
              </a:rPr>
              <a:t>5. Đối tượng bị xử lý vi phạm hành </a:t>
            </a:r>
            <a:r>
              <a:rPr lang="en-US" sz="1800" b="1" kern="0" smtClean="0">
                <a:solidFill>
                  <a:srgbClr val="FF0000"/>
                </a:solidFill>
                <a:latin typeface="Arial" charset="0"/>
              </a:rPr>
              <a:t>chính</a:t>
            </a:r>
          </a:p>
          <a:p>
            <a:pPr indent="-457200" algn="just" eaLnBrk="1" hangingPunct="1">
              <a:lnSpc>
                <a:spcPct val="102000"/>
              </a:lnSpc>
              <a:spcBef>
                <a:spcPts val="600"/>
              </a:spcBef>
              <a:spcAft>
                <a:spcPts val="0"/>
              </a:spcAft>
              <a:buClr>
                <a:srgbClr val="FF0000"/>
              </a:buClr>
              <a:buFont typeface="+mj-lt"/>
              <a:buAutoNum type="arabicPeriod"/>
              <a:defRPr/>
            </a:pPr>
            <a:r>
              <a:rPr lang="en-US" sz="1800" b="1" kern="0" smtClean="0">
                <a:solidFill>
                  <a:srgbClr val="0000FF"/>
                </a:solidFill>
                <a:latin typeface="Arial" charset="0"/>
              </a:rPr>
              <a:t>Các </a:t>
            </a:r>
            <a:r>
              <a:rPr lang="en-US" sz="1800" b="1" kern="0">
                <a:solidFill>
                  <a:srgbClr val="0000FF"/>
                </a:solidFill>
                <a:latin typeface="Arial" charset="0"/>
              </a:rPr>
              <a:t>đối tượng bị xử phạt vi phạm hành chính bao </a:t>
            </a:r>
            <a:r>
              <a:rPr lang="en-US" sz="1800" b="1" kern="0" smtClean="0">
                <a:solidFill>
                  <a:srgbClr val="0000FF"/>
                </a:solidFill>
                <a:latin typeface="Arial" charset="0"/>
              </a:rPr>
              <a:t>gồm:</a:t>
            </a:r>
          </a:p>
          <a:p>
            <a:pPr indent="-457200" algn="just" eaLnBrk="1" hangingPunct="1">
              <a:lnSpc>
                <a:spcPct val="102000"/>
              </a:lnSpc>
              <a:spcBef>
                <a:spcPts val="600"/>
              </a:spcBef>
              <a:spcAft>
                <a:spcPts val="0"/>
              </a:spcAft>
              <a:buClr>
                <a:srgbClr val="FF0000"/>
              </a:buClr>
              <a:buFont typeface="+mj-lt"/>
              <a:buAutoNum type="alphaLcParenR"/>
              <a:defRPr/>
            </a:pPr>
            <a:r>
              <a:rPr lang="en-US" sz="1800" b="1" kern="0" smtClean="0">
                <a:solidFill>
                  <a:srgbClr val="0000FF"/>
                </a:solidFill>
                <a:latin typeface="Arial" charset="0"/>
              </a:rPr>
              <a:t>Người </a:t>
            </a:r>
            <a:r>
              <a:rPr lang="en-US" sz="1800" b="1" kern="0">
                <a:solidFill>
                  <a:srgbClr val="0000FF"/>
                </a:solidFill>
                <a:latin typeface="Arial" charset="0"/>
              </a:rPr>
              <a:t>từ </a:t>
            </a:r>
            <a:r>
              <a:rPr lang="en-US" sz="1800" b="1" kern="0">
                <a:solidFill>
                  <a:srgbClr val="FF0066"/>
                </a:solidFill>
                <a:latin typeface="Arial" charset="0"/>
              </a:rPr>
              <a:t>đủ 14 tuổi đến dưới 16 tuổi </a:t>
            </a:r>
            <a:r>
              <a:rPr lang="en-US" sz="1800" b="1" kern="0">
                <a:solidFill>
                  <a:srgbClr val="0000FF"/>
                </a:solidFill>
                <a:latin typeface="Arial" charset="0"/>
              </a:rPr>
              <a:t>bị xử phạt vi phạm hành chính về vi phạm hành chính do cố ý; </a:t>
            </a:r>
            <a:r>
              <a:rPr lang="en-US" sz="1800" b="1" kern="0">
                <a:solidFill>
                  <a:srgbClr val="009900"/>
                </a:solidFill>
                <a:latin typeface="Arial" charset="0"/>
              </a:rPr>
              <a:t>người từ đủ 16 tuổi trở lên </a:t>
            </a:r>
            <a:r>
              <a:rPr lang="en-US" sz="1800" b="1" kern="0">
                <a:solidFill>
                  <a:srgbClr val="0000FF"/>
                </a:solidFill>
                <a:latin typeface="Arial" charset="0"/>
              </a:rPr>
              <a:t>bị xử phạt vi phạm hành chính về mọi vi phạm hành </a:t>
            </a:r>
            <a:r>
              <a:rPr lang="en-US" sz="1800" b="1" kern="0" smtClean="0">
                <a:solidFill>
                  <a:srgbClr val="0000FF"/>
                </a:solidFill>
                <a:latin typeface="Arial" charset="0"/>
              </a:rPr>
              <a:t>chính.</a:t>
            </a:r>
          </a:p>
          <a:p>
            <a:pPr indent="0" algn="just" eaLnBrk="1" hangingPunct="1">
              <a:lnSpc>
                <a:spcPct val="102000"/>
              </a:lnSpc>
              <a:spcBef>
                <a:spcPts val="600"/>
              </a:spcBef>
              <a:spcAft>
                <a:spcPts val="0"/>
              </a:spcAft>
              <a:buClr>
                <a:srgbClr val="FF0000"/>
              </a:buClr>
              <a:buNone/>
              <a:defRPr/>
            </a:pPr>
            <a:r>
              <a:rPr lang="en-US" sz="1800" b="1" kern="0" smtClean="0">
                <a:solidFill>
                  <a:srgbClr val="0000FF"/>
                </a:solidFill>
                <a:latin typeface="Arial" charset="0"/>
              </a:rPr>
              <a:t>Người </a:t>
            </a:r>
            <a:r>
              <a:rPr lang="en-US" sz="1800" b="1" kern="0">
                <a:solidFill>
                  <a:srgbClr val="0000FF"/>
                </a:solidFill>
                <a:latin typeface="Arial" charset="0"/>
              </a:rPr>
              <a:t>thuộc lực lượng </a:t>
            </a:r>
            <a:r>
              <a:rPr lang="en-US" sz="1800" b="1" kern="0" smtClean="0">
                <a:solidFill>
                  <a:srgbClr val="0000FF"/>
                </a:solidFill>
                <a:latin typeface="Arial" charset="0"/>
              </a:rPr>
              <a:t>QĐND, CAND </a:t>
            </a:r>
            <a:r>
              <a:rPr lang="en-US" sz="1800" b="1" kern="0">
                <a:solidFill>
                  <a:srgbClr val="0000FF"/>
                </a:solidFill>
                <a:latin typeface="Arial" charset="0"/>
              </a:rPr>
              <a:t>vi phạm hành chính thì bị xử lý như đối với công dân khác; trường hợp cần áp dụng hình thức phạt tước quyền sử dụng giấy phép, chứng chỉ hành nghề hoặc đình chỉ hoạt động có thời hạn liên quan đến </a:t>
            </a:r>
            <a:r>
              <a:rPr lang="en-US" sz="1800" b="1" kern="0" smtClean="0">
                <a:solidFill>
                  <a:srgbClr val="0000FF"/>
                </a:solidFill>
                <a:latin typeface="Arial" charset="0"/>
              </a:rPr>
              <a:t>QP-AN </a:t>
            </a:r>
            <a:r>
              <a:rPr lang="en-US" sz="1800" b="1" kern="0">
                <a:solidFill>
                  <a:srgbClr val="0000FF"/>
                </a:solidFill>
                <a:latin typeface="Arial" charset="0"/>
              </a:rPr>
              <a:t>thì người xử phạt đề nghị cơ quan, đơn vị </a:t>
            </a:r>
            <a:r>
              <a:rPr lang="en-US" sz="1800" b="1" kern="0" smtClean="0">
                <a:solidFill>
                  <a:srgbClr val="0000FF"/>
                </a:solidFill>
                <a:latin typeface="Arial" charset="0"/>
              </a:rPr>
              <a:t>QĐND, CAND </a:t>
            </a:r>
            <a:r>
              <a:rPr lang="en-US" sz="1800" b="1" kern="0">
                <a:solidFill>
                  <a:srgbClr val="0000FF"/>
                </a:solidFill>
                <a:latin typeface="Arial" charset="0"/>
              </a:rPr>
              <a:t>có thẩm quyền xử </a:t>
            </a:r>
            <a:r>
              <a:rPr lang="en-US" sz="1800" b="1" kern="0" smtClean="0">
                <a:solidFill>
                  <a:srgbClr val="0000FF"/>
                </a:solidFill>
                <a:latin typeface="Arial" charset="0"/>
              </a:rPr>
              <a:t>lý;</a:t>
            </a:r>
          </a:p>
          <a:p>
            <a:pPr indent="-457200" algn="just" eaLnBrk="1" hangingPunct="1">
              <a:lnSpc>
                <a:spcPct val="102000"/>
              </a:lnSpc>
              <a:spcBef>
                <a:spcPts val="600"/>
              </a:spcBef>
              <a:spcAft>
                <a:spcPts val="0"/>
              </a:spcAft>
              <a:buClr>
                <a:srgbClr val="FF0000"/>
              </a:buClr>
              <a:buFont typeface="+mj-lt"/>
              <a:buAutoNum type="alphaLcParenR" startAt="2"/>
              <a:defRPr/>
            </a:pPr>
            <a:r>
              <a:rPr lang="en-US" sz="1800" b="1" kern="0" smtClean="0">
                <a:solidFill>
                  <a:srgbClr val="FF0066"/>
                </a:solidFill>
                <a:latin typeface="Arial" charset="0"/>
              </a:rPr>
              <a:t>Tổ </a:t>
            </a:r>
            <a:r>
              <a:rPr lang="en-US" sz="1800" b="1" kern="0">
                <a:solidFill>
                  <a:srgbClr val="FF0066"/>
                </a:solidFill>
                <a:latin typeface="Arial" charset="0"/>
              </a:rPr>
              <a:t>chức bị xử phạt vi phạm hành chính về mọi vi phạm hành chính do mình gây </a:t>
            </a:r>
            <a:r>
              <a:rPr lang="en-US" sz="1800" b="1" kern="0" smtClean="0">
                <a:solidFill>
                  <a:srgbClr val="FF0066"/>
                </a:solidFill>
                <a:latin typeface="Arial" charset="0"/>
              </a:rPr>
              <a:t>ra;</a:t>
            </a:r>
          </a:p>
          <a:p>
            <a:pPr indent="-457200" algn="just" eaLnBrk="1" hangingPunct="1">
              <a:lnSpc>
                <a:spcPct val="102000"/>
              </a:lnSpc>
              <a:spcBef>
                <a:spcPts val="600"/>
              </a:spcBef>
              <a:spcAft>
                <a:spcPts val="0"/>
              </a:spcAft>
              <a:buClr>
                <a:srgbClr val="FF0000"/>
              </a:buClr>
              <a:buFont typeface="+mj-lt"/>
              <a:buAutoNum type="alphaLcParenR" startAt="2"/>
              <a:defRPr/>
            </a:pPr>
            <a:r>
              <a:rPr lang="en-US" sz="1800" b="1" kern="0" smtClean="0">
                <a:solidFill>
                  <a:srgbClr val="0000FF"/>
                </a:solidFill>
                <a:latin typeface="Arial" charset="0"/>
              </a:rPr>
              <a:t>Cá </a:t>
            </a:r>
            <a:r>
              <a:rPr lang="en-US" sz="1800" b="1" kern="0">
                <a:solidFill>
                  <a:srgbClr val="0000FF"/>
                </a:solidFill>
                <a:latin typeface="Arial" charset="0"/>
              </a:rPr>
              <a:t>nhân, tổ chức nước ngoài vi phạm hành chính trong phạm vi lãnh thổ, vùng tiếp giáp lãnh hải, vùng đặc quyền kinh tế và thềm lục địa của nước </a:t>
            </a:r>
            <a:r>
              <a:rPr lang="en-US" sz="1800" b="1" kern="0" smtClean="0">
                <a:solidFill>
                  <a:srgbClr val="0000FF"/>
                </a:solidFill>
                <a:latin typeface="Arial" charset="0"/>
              </a:rPr>
              <a:t>CHXHCN </a:t>
            </a:r>
            <a:r>
              <a:rPr lang="en-US" sz="1800" b="1" kern="0">
                <a:solidFill>
                  <a:srgbClr val="0000FF"/>
                </a:solidFill>
                <a:latin typeface="Arial" charset="0"/>
              </a:rPr>
              <a:t>Việt Nam; trên tàu bay mang quốc tịch Việt Nam, tàu biển mang cờ quốc tịch Việt Nam thì bị xử phạt vi phạm hành chính theo quy định của pháp luật Việt Nam, trừ trường hợp điều ước quốc tế mà nước </a:t>
            </a:r>
            <a:r>
              <a:rPr lang="en-US" sz="1800" b="1" kern="0" smtClean="0">
                <a:solidFill>
                  <a:srgbClr val="0000FF"/>
                </a:solidFill>
                <a:latin typeface="Arial" charset="0"/>
              </a:rPr>
              <a:t>CHXHCN Việt </a:t>
            </a:r>
            <a:r>
              <a:rPr lang="en-US" sz="1800" b="1" kern="0">
                <a:solidFill>
                  <a:srgbClr val="0000FF"/>
                </a:solidFill>
                <a:latin typeface="Arial" charset="0"/>
              </a:rPr>
              <a:t>Nam là thành viên có quy định khác</a:t>
            </a:r>
            <a:r>
              <a:rPr lang="en-US" sz="1800" b="1" kern="0" smtClean="0">
                <a:solidFill>
                  <a:srgbClr val="0000FF"/>
                </a:solidFill>
                <a:latin typeface="Arial" charset="0"/>
              </a:rPr>
              <a:t>.</a:t>
            </a:r>
            <a:endParaRPr lang="en-US" sz="1800" b="1" kern="0">
              <a:solidFill>
                <a:srgbClr val="0000FF"/>
              </a:solidFill>
              <a:latin typeface="Arial" charset="0"/>
            </a:endParaRPr>
          </a:p>
        </p:txBody>
      </p:sp>
    </p:spTree>
    <p:extLst>
      <p:ext uri="{BB962C8B-B14F-4D97-AF65-F5344CB8AC3E}">
        <p14:creationId xmlns:p14="http://schemas.microsoft.com/office/powerpoint/2010/main" val="8617913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6738" indent="-457200" algn="just" eaLnBrk="1" hangingPunct="1">
              <a:lnSpc>
                <a:spcPct val="114000"/>
              </a:lnSpc>
              <a:spcBef>
                <a:spcPts val="1200"/>
              </a:spcBef>
              <a:spcAft>
                <a:spcPts val="0"/>
              </a:spcAft>
              <a:buClr>
                <a:srgbClr val="FF0000"/>
              </a:buClr>
              <a:buFont typeface="+mj-lt"/>
              <a:buAutoNum type="arabicPeriod"/>
              <a:defRPr/>
            </a:pPr>
            <a:r>
              <a:rPr lang="en-US" sz="2200" b="1" kern="0" smtClean="0">
                <a:solidFill>
                  <a:srgbClr val="FF0066"/>
                </a:solidFill>
                <a:latin typeface="Arial" charset="0"/>
              </a:rPr>
              <a:t>Chương I. </a:t>
            </a:r>
            <a:r>
              <a:rPr lang="en-US" sz="2200" b="1" kern="0" smtClean="0">
                <a:solidFill>
                  <a:srgbClr val="0000FF"/>
                </a:solidFill>
                <a:latin typeface="Arial" charset="0"/>
              </a:rPr>
              <a:t>QUY </a:t>
            </a:r>
            <a:r>
              <a:rPr lang="en-US" sz="2200" b="1" kern="0">
                <a:solidFill>
                  <a:srgbClr val="0000FF"/>
                </a:solidFill>
                <a:latin typeface="Arial" charset="0"/>
              </a:rPr>
              <a:t>ĐỊNH CHI TIẾT VỀ XỬ PHẠT VI PHẠM HÀNH </a:t>
            </a:r>
            <a:r>
              <a:rPr lang="en-US" sz="2200" b="1" kern="0" smtClean="0">
                <a:solidFill>
                  <a:srgbClr val="0000FF"/>
                </a:solidFill>
                <a:latin typeface="Arial" charset="0"/>
              </a:rPr>
              <a:t>CHÍNH VÀ </a:t>
            </a:r>
            <a:r>
              <a:rPr lang="en-US" sz="2200" b="1" kern="0">
                <a:solidFill>
                  <a:srgbClr val="0000FF"/>
                </a:solidFill>
                <a:latin typeface="Arial" charset="0"/>
              </a:rPr>
              <a:t>ÁP DỤNG CÁC BIỆN PHÁP XỬ LÝ HÀNH </a:t>
            </a:r>
            <a:r>
              <a:rPr lang="en-US" sz="2200" b="1" kern="0" smtClean="0">
                <a:solidFill>
                  <a:srgbClr val="0000FF"/>
                </a:solidFill>
                <a:latin typeface="Arial" charset="0"/>
              </a:rPr>
              <a:t>CHÍNH</a:t>
            </a:r>
          </a:p>
          <a:p>
            <a:pPr marL="566738" indent="-457200" algn="just" eaLnBrk="1" hangingPunct="1">
              <a:lnSpc>
                <a:spcPct val="114000"/>
              </a:lnSpc>
              <a:spcBef>
                <a:spcPts val="1200"/>
              </a:spcBef>
              <a:spcAft>
                <a:spcPts val="0"/>
              </a:spcAft>
              <a:buClr>
                <a:srgbClr val="FF0000"/>
              </a:buClr>
              <a:buFont typeface="+mj-lt"/>
              <a:buAutoNum type="arabicPeriod"/>
              <a:defRPr/>
            </a:pPr>
            <a:r>
              <a:rPr lang="en-US" sz="2200" b="1" kern="0" smtClean="0">
                <a:solidFill>
                  <a:srgbClr val="FF0066"/>
                </a:solidFill>
                <a:latin typeface="Arial" charset="0"/>
              </a:rPr>
              <a:t>Chương II. </a:t>
            </a:r>
            <a:r>
              <a:rPr lang="en-US" sz="2200" b="1" kern="0" smtClean="0">
                <a:solidFill>
                  <a:srgbClr val="0000FF"/>
                </a:solidFill>
                <a:latin typeface="Arial" charset="0"/>
              </a:rPr>
              <a:t>QUẢN </a:t>
            </a:r>
            <a:r>
              <a:rPr lang="en-US" sz="2200" b="1" kern="0">
                <a:solidFill>
                  <a:srgbClr val="0000FF"/>
                </a:solidFill>
                <a:latin typeface="Arial" charset="0"/>
              </a:rPr>
              <a:t>LÝ NHÀ NƯỚC VỀ THI </a:t>
            </a:r>
            <a:r>
              <a:rPr lang="en-US" sz="2200" b="1" kern="0" smtClean="0">
                <a:solidFill>
                  <a:srgbClr val="0000FF"/>
                </a:solidFill>
                <a:latin typeface="Arial" charset="0"/>
              </a:rPr>
              <a:t>HÀNH PHÁP </a:t>
            </a:r>
            <a:r>
              <a:rPr lang="en-US" sz="2200" b="1" kern="0">
                <a:solidFill>
                  <a:srgbClr val="0000FF"/>
                </a:solidFill>
                <a:latin typeface="Arial" charset="0"/>
              </a:rPr>
              <a:t>LUẬT XỬ LÝ VI PHẠM HÀNH </a:t>
            </a:r>
            <a:r>
              <a:rPr lang="en-US" sz="2200" b="1" kern="0" smtClean="0">
                <a:solidFill>
                  <a:srgbClr val="0000FF"/>
                </a:solidFill>
                <a:latin typeface="Arial" charset="0"/>
              </a:rPr>
              <a:t>CHÍNH</a:t>
            </a:r>
          </a:p>
          <a:p>
            <a:pPr marL="566738" indent="-457200" algn="just" eaLnBrk="1" hangingPunct="1">
              <a:lnSpc>
                <a:spcPct val="114000"/>
              </a:lnSpc>
              <a:spcBef>
                <a:spcPts val="1200"/>
              </a:spcBef>
              <a:spcAft>
                <a:spcPts val="0"/>
              </a:spcAft>
              <a:buClr>
                <a:srgbClr val="FF0000"/>
              </a:buClr>
              <a:buFont typeface="+mj-lt"/>
              <a:buAutoNum type="arabicPeriod"/>
              <a:defRPr/>
            </a:pPr>
            <a:r>
              <a:rPr lang="fr-FR" sz="2200" b="1" kern="0" smtClean="0">
                <a:solidFill>
                  <a:srgbClr val="FF0066"/>
                </a:solidFill>
                <a:latin typeface="Arial" charset="0"/>
              </a:rPr>
              <a:t>Chương III. </a:t>
            </a:r>
            <a:r>
              <a:rPr lang="fr-FR" sz="2200" b="1" kern="0" smtClean="0">
                <a:solidFill>
                  <a:srgbClr val="0000FF"/>
                </a:solidFill>
                <a:latin typeface="Arial" charset="0"/>
              </a:rPr>
              <a:t>ĐIỀU </a:t>
            </a:r>
            <a:r>
              <a:rPr lang="fr-FR" sz="2200" b="1" kern="0">
                <a:solidFill>
                  <a:srgbClr val="0000FF"/>
                </a:solidFill>
                <a:latin typeface="Arial" charset="0"/>
              </a:rPr>
              <a:t>KHOẢN THI </a:t>
            </a:r>
            <a:r>
              <a:rPr lang="fr-FR" sz="2200" b="1" kern="0" smtClean="0">
                <a:solidFill>
                  <a:srgbClr val="0000FF"/>
                </a:solidFill>
                <a:latin typeface="Arial" charset="0"/>
              </a:rPr>
              <a:t>HÀNH</a:t>
            </a:r>
          </a:p>
          <a:p>
            <a:pPr marL="566738" indent="-457200" algn="just" eaLnBrk="1" hangingPunct="1">
              <a:lnSpc>
                <a:spcPct val="114000"/>
              </a:lnSpc>
              <a:spcBef>
                <a:spcPts val="1800"/>
              </a:spcBef>
              <a:spcAft>
                <a:spcPts val="0"/>
              </a:spcAft>
              <a:buClr>
                <a:srgbClr val="FF0000"/>
              </a:buClr>
              <a:buFont typeface="Wingdings" panose="05000000000000000000" pitchFamily="2" charset="2"/>
              <a:buChar char="q"/>
              <a:defRPr/>
            </a:pPr>
            <a:r>
              <a:rPr lang="en-US" sz="2200" b="1" kern="0">
                <a:solidFill>
                  <a:srgbClr val="0000FF"/>
                </a:solidFill>
                <a:latin typeface="Arial" charset="0"/>
              </a:rPr>
              <a:t>Luật Xử lý vi phạm hành chính và các Nghị định hướng dẫn thi hành </a:t>
            </a:r>
            <a:r>
              <a:rPr lang="vi-VN" sz="2200" b="1" kern="0">
                <a:solidFill>
                  <a:srgbClr val="0000FF"/>
                </a:solidFill>
                <a:latin typeface="Arial" charset="0"/>
              </a:rPr>
              <a:t>là cơ sở pháp luật quan trọng </a:t>
            </a:r>
            <a:r>
              <a:rPr lang="en-US" sz="2200" b="1" kern="0" smtClean="0">
                <a:solidFill>
                  <a:srgbClr val="0000FF"/>
                </a:solidFill>
                <a:latin typeface="Arial" charset="0"/>
              </a:rPr>
              <a:t>giúp </a:t>
            </a:r>
            <a:r>
              <a:rPr lang="vi-VN" sz="2200" b="1" kern="0" smtClean="0">
                <a:solidFill>
                  <a:srgbClr val="0000FF"/>
                </a:solidFill>
                <a:latin typeface="Arial" charset="0"/>
              </a:rPr>
              <a:t>các </a:t>
            </a:r>
            <a:r>
              <a:rPr lang="vi-VN" sz="2200" b="1" kern="0">
                <a:solidFill>
                  <a:srgbClr val="0000FF"/>
                </a:solidFill>
                <a:latin typeface="Arial" charset="0"/>
              </a:rPr>
              <a:t>ngành, lĩnh vực quản lý nhà nước căn cứ vào đó để xử phạt các hành vi vi phạm hành chính theo các khung, hình phạt đối với các hành vi, vi phạm pháp luật nhằm </a:t>
            </a:r>
            <a:r>
              <a:rPr lang="vi-VN" sz="2200" b="1" kern="0" smtClean="0">
                <a:solidFill>
                  <a:srgbClr val="0000FF"/>
                </a:solidFill>
                <a:latin typeface="Arial" charset="0"/>
              </a:rPr>
              <a:t>bảo </a:t>
            </a:r>
            <a:r>
              <a:rPr lang="en-US" sz="2200" b="1" kern="0" smtClean="0">
                <a:solidFill>
                  <a:srgbClr val="0000FF"/>
                </a:solidFill>
                <a:latin typeface="Arial" charset="0"/>
              </a:rPr>
              <a:t>đảm </a:t>
            </a:r>
            <a:r>
              <a:rPr lang="vi-VN" sz="2200" b="1" kern="0" smtClean="0">
                <a:solidFill>
                  <a:srgbClr val="0000FF"/>
                </a:solidFill>
                <a:latin typeface="Arial" charset="0"/>
              </a:rPr>
              <a:t>quyền</a:t>
            </a:r>
            <a:r>
              <a:rPr lang="vi-VN" sz="2200" b="1" kern="0">
                <a:solidFill>
                  <a:srgbClr val="0000FF"/>
                </a:solidFill>
                <a:latin typeface="Arial" charset="0"/>
              </a:rPr>
              <a:t>, lợi ích hợp pháp của các bên và giữ vững kỷ cương pháp </a:t>
            </a:r>
            <a:r>
              <a:rPr lang="vi-VN" sz="2200" b="1" kern="0" smtClean="0">
                <a:solidFill>
                  <a:srgbClr val="0000FF"/>
                </a:solidFill>
                <a:latin typeface="Arial" charset="0"/>
              </a:rPr>
              <a:t>luật, </a:t>
            </a:r>
            <a:r>
              <a:rPr lang="vi-VN" sz="2200" b="1" kern="0">
                <a:solidFill>
                  <a:srgbClr val="0000FF"/>
                </a:solidFill>
                <a:latin typeface="Arial" charset="0"/>
              </a:rPr>
              <a:t>đảm bảo tính công khai dân chủ trước pháp luật.</a:t>
            </a:r>
            <a:endParaRPr lang="en-US" sz="2200" b="1" kern="0">
              <a:solidFill>
                <a:srgbClr val="0000FF"/>
              </a:solidFill>
              <a:latin typeface="Arial" charset="0"/>
            </a:endParaRPr>
          </a:p>
        </p:txBody>
      </p:sp>
      <p:sp>
        <p:nvSpPr>
          <p:cNvPr id="2" name="Title 1"/>
          <p:cNvSpPr>
            <a:spLocks noGrp="1"/>
          </p:cNvSpPr>
          <p:nvPr>
            <p:ph type="title"/>
          </p:nvPr>
        </p:nvSpPr>
        <p:spPr>
          <a:xfrm>
            <a:off x="234950" y="152400"/>
            <a:ext cx="8680450" cy="914400"/>
          </a:xfrm>
        </p:spPr>
        <p:txBody>
          <a:bodyPr anchor="ctr"/>
          <a:lstStyle/>
          <a:p>
            <a:pPr algn="ctr">
              <a:lnSpc>
                <a:spcPct val="114000"/>
              </a:lnSpc>
              <a:spcBef>
                <a:spcPts val="0"/>
              </a:spcBef>
            </a:pPr>
            <a:r>
              <a:rPr lang="en-US" sz="2200" b="1" smtClean="0">
                <a:solidFill>
                  <a:srgbClr val="FF0000"/>
                </a:solidFill>
                <a:latin typeface="Arial" panose="020B0604020202020204" pitchFamily="34" charset="0"/>
                <a:cs typeface="Arial" panose="020B0604020202020204" pitchFamily="34" charset="0"/>
              </a:rPr>
              <a:t>BỐ CỤC CỦA VĂN BẢN </a:t>
            </a:r>
            <a:r>
              <a:rPr lang="en-US" sz="2200" b="1">
                <a:solidFill>
                  <a:srgbClr val="FF0000"/>
                </a:solidFill>
                <a:latin typeface="Arial" panose="020B0604020202020204" pitchFamily="34" charset="0"/>
                <a:cs typeface="Arial" panose="020B0604020202020204" pitchFamily="34" charset="0"/>
              </a:rPr>
              <a:t>HỢP NHẤT SỐ </a:t>
            </a:r>
            <a:r>
              <a:rPr lang="fr-FR" sz="2200" b="1" smtClean="0">
                <a:solidFill>
                  <a:srgbClr val="FF0000"/>
                </a:solidFill>
                <a:latin typeface="Arial" panose="020B0604020202020204" pitchFamily="34" charset="0"/>
                <a:cs typeface="Arial" panose="020B0604020202020204" pitchFamily="34" charset="0"/>
              </a:rPr>
              <a:t>210/VBHN-BTP</a:t>
            </a:r>
            <a:r>
              <a:rPr lang="en-US" sz="2200" b="1" smtClean="0">
                <a:solidFill>
                  <a:srgbClr val="FF0000"/>
                </a:solidFill>
                <a:latin typeface="Arial" panose="020B0604020202020204" pitchFamily="34" charset="0"/>
                <a:cs typeface="Arial" panose="020B0604020202020204" pitchFamily="34" charset="0"/>
              </a:rPr>
              <a:t/>
            </a:r>
            <a:br>
              <a:rPr lang="en-US" sz="2200" b="1" smtClean="0">
                <a:solidFill>
                  <a:srgbClr val="FF0000"/>
                </a:solidFill>
                <a:latin typeface="Arial" panose="020B0604020202020204" pitchFamily="34" charset="0"/>
                <a:cs typeface="Arial" panose="020B0604020202020204" pitchFamily="34" charset="0"/>
              </a:rPr>
            </a:br>
            <a:r>
              <a:rPr lang="en-US" sz="2200" b="1" smtClean="0">
                <a:solidFill>
                  <a:srgbClr val="009900"/>
                </a:solidFill>
                <a:latin typeface="Arial" charset="0"/>
              </a:rPr>
              <a:t>03 </a:t>
            </a:r>
            <a:r>
              <a:rPr lang="en-US" sz="2200" b="1">
                <a:solidFill>
                  <a:srgbClr val="009900"/>
                </a:solidFill>
                <a:latin typeface="Arial" charset="0"/>
              </a:rPr>
              <a:t>c</a:t>
            </a:r>
            <a:r>
              <a:rPr lang="vi-VN" sz="2200" b="1">
                <a:solidFill>
                  <a:srgbClr val="009900"/>
                </a:solidFill>
                <a:latin typeface="Arial" charset="0"/>
              </a:rPr>
              <a:t>hương </a:t>
            </a:r>
            <a:r>
              <a:rPr lang="en-US" sz="2200" b="1">
                <a:solidFill>
                  <a:srgbClr val="009900"/>
                </a:solidFill>
                <a:latin typeface="Arial" charset="0"/>
              </a:rPr>
              <a:t>với </a:t>
            </a:r>
            <a:r>
              <a:rPr lang="en-US" sz="2200" b="1" smtClean="0">
                <a:solidFill>
                  <a:srgbClr val="009900"/>
                </a:solidFill>
                <a:latin typeface="Arial" charset="0"/>
              </a:rPr>
              <a:t>34 điều (theo số điều, không theo số lượng)</a:t>
            </a:r>
            <a:endParaRPr lang="en-US" sz="2200" b="1">
              <a:solidFill>
                <a:srgbClr val="009900"/>
              </a:solidFill>
              <a:latin typeface="Arial" charset="0"/>
            </a:endParaRPr>
          </a:p>
        </p:txBody>
      </p:sp>
    </p:spTree>
    <p:extLst>
      <p:ext uri="{BB962C8B-B14F-4D97-AF65-F5344CB8AC3E}">
        <p14:creationId xmlns:p14="http://schemas.microsoft.com/office/powerpoint/2010/main" val="30311281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a:r>
              <a:rPr lang="fr-FR" sz="2800" b="1" smtClean="0">
                <a:solidFill>
                  <a:srgbClr val="FF0000"/>
                </a:solidFill>
                <a:latin typeface="Arial" panose="020B0604020202020204" pitchFamily="34" charset="0"/>
                <a:cs typeface="Arial" panose="020B0604020202020204" pitchFamily="34" charset="0"/>
              </a:rPr>
              <a:t>VĂN BẢN HỢP NHẤT SỐ 210/VBHN-BTP</a:t>
            </a:r>
            <a:endParaRPr lang="en-US" sz="26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0000"/>
              </a:lnSpc>
              <a:spcBef>
                <a:spcPts val="1200"/>
              </a:spcBef>
              <a:spcAft>
                <a:spcPts val="0"/>
              </a:spcAft>
              <a:buClr>
                <a:srgbClr val="FF0000"/>
              </a:buClr>
              <a:buFont typeface="Wingdings" panose="05000000000000000000" pitchFamily="2" charset="2"/>
              <a:buChar char="v"/>
              <a:defRPr/>
            </a:pPr>
            <a:r>
              <a:rPr lang="en-US" sz="2200" b="1" kern="0" smtClean="0">
                <a:solidFill>
                  <a:srgbClr val="FF0066"/>
                </a:solidFill>
                <a:latin typeface="Arial" charset="0"/>
              </a:rPr>
              <a:t>Điều </a:t>
            </a:r>
            <a:r>
              <a:rPr lang="en-US" sz="2200" b="1" kern="0">
                <a:solidFill>
                  <a:srgbClr val="FF0066"/>
                </a:solidFill>
                <a:latin typeface="Arial" charset="0"/>
              </a:rPr>
              <a:t>1. Đối tượng bị xử phạt vi phạm hành chính</a:t>
            </a:r>
          </a:p>
          <a:p>
            <a:pPr indent="-457200" algn="just" eaLnBrk="1" hangingPunct="1">
              <a:lnSpc>
                <a:spcPct val="110000"/>
              </a:lnSpc>
              <a:spcBef>
                <a:spcPts val="1200"/>
              </a:spcBef>
              <a:spcAft>
                <a:spcPts val="0"/>
              </a:spcAft>
              <a:buClr>
                <a:srgbClr val="FF0000"/>
              </a:buClr>
              <a:buFont typeface="+mj-lt"/>
              <a:buAutoNum type="arabicPeriod" startAt="2"/>
              <a:defRPr/>
            </a:pPr>
            <a:r>
              <a:rPr lang="en-US" sz="2200" b="1" kern="0" smtClean="0">
                <a:solidFill>
                  <a:srgbClr val="0000FF"/>
                </a:solidFill>
                <a:latin typeface="Arial" charset="0"/>
              </a:rPr>
              <a:t>Tổ </a:t>
            </a:r>
            <a:r>
              <a:rPr lang="en-US" sz="2200" b="1" kern="0">
                <a:solidFill>
                  <a:srgbClr val="0000FF"/>
                </a:solidFill>
                <a:latin typeface="Arial" charset="0"/>
              </a:rPr>
              <a:t>chức bị xử phạt vi phạm hành chính khi có đủ các điều kiện sau </a:t>
            </a:r>
            <a:r>
              <a:rPr lang="en-US" sz="2200" b="1" kern="0" smtClean="0">
                <a:solidFill>
                  <a:srgbClr val="0000FF"/>
                </a:solidFill>
                <a:latin typeface="Arial" charset="0"/>
              </a:rPr>
              <a:t>đây:</a:t>
            </a:r>
          </a:p>
          <a:p>
            <a:pPr indent="-457200" algn="just" eaLnBrk="1" hangingPunct="1">
              <a:lnSpc>
                <a:spcPct val="110000"/>
              </a:lnSpc>
              <a:spcBef>
                <a:spcPts val="1200"/>
              </a:spcBef>
              <a:spcAft>
                <a:spcPts val="0"/>
              </a:spcAft>
              <a:buClr>
                <a:srgbClr val="FF0000"/>
              </a:buClr>
              <a:buFont typeface="+mj-lt"/>
              <a:buAutoNum type="alphaLcParenR"/>
              <a:defRPr/>
            </a:pPr>
            <a:r>
              <a:rPr lang="en-US" sz="2200" b="1" kern="0" smtClean="0">
                <a:solidFill>
                  <a:srgbClr val="0000FF"/>
                </a:solidFill>
                <a:latin typeface="Arial" charset="0"/>
              </a:rPr>
              <a:t>Là </a:t>
            </a:r>
            <a:r>
              <a:rPr lang="en-US" sz="2200" b="1" kern="0">
                <a:solidFill>
                  <a:srgbClr val="0000FF"/>
                </a:solidFill>
                <a:latin typeface="Arial" charset="0"/>
              </a:rPr>
              <a:t>pháp nhân theo quy định của pháp luật dân sự hoặc các tổ chức khác được thành lập theo quy định của pháp </a:t>
            </a:r>
            <a:r>
              <a:rPr lang="en-US" sz="2200" b="1" kern="0" smtClean="0">
                <a:solidFill>
                  <a:srgbClr val="0000FF"/>
                </a:solidFill>
                <a:latin typeface="Arial" charset="0"/>
              </a:rPr>
              <a:t>luật;</a:t>
            </a:r>
          </a:p>
          <a:p>
            <a:pPr indent="-457200" algn="just" eaLnBrk="1" hangingPunct="1">
              <a:lnSpc>
                <a:spcPct val="110000"/>
              </a:lnSpc>
              <a:spcBef>
                <a:spcPts val="1200"/>
              </a:spcBef>
              <a:spcAft>
                <a:spcPts val="0"/>
              </a:spcAft>
              <a:buClr>
                <a:srgbClr val="FF0000"/>
              </a:buClr>
              <a:buFont typeface="+mj-lt"/>
              <a:buAutoNum type="alphaLcParenR"/>
              <a:defRPr/>
            </a:pPr>
            <a:r>
              <a:rPr lang="en-US" sz="2200" b="1" kern="0" smtClean="0">
                <a:solidFill>
                  <a:srgbClr val="0000FF"/>
                </a:solidFill>
                <a:latin typeface="Arial" charset="0"/>
              </a:rPr>
              <a:t>Hành </a:t>
            </a:r>
            <a:r>
              <a:rPr lang="en-US" sz="2200" b="1" kern="0">
                <a:solidFill>
                  <a:srgbClr val="0000FF"/>
                </a:solidFill>
                <a:latin typeface="Arial" charset="0"/>
              </a:rPr>
              <a:t>vi vi phạm hành chính do người đại diện, người được giao nhiệm vụ nhân danh tổ chức hoặc người thực hiện hành vi theo sự chỉ đạo, điều hành, phân công, chấp thuận của tổ chức và theo quy định của pháp luật phải bị xử phạt vi phạm hành </a:t>
            </a:r>
            <a:r>
              <a:rPr lang="en-US" sz="2200" b="1" kern="0" smtClean="0">
                <a:solidFill>
                  <a:srgbClr val="0000FF"/>
                </a:solidFill>
                <a:latin typeface="Arial" charset="0"/>
              </a:rPr>
              <a:t>chính.</a:t>
            </a:r>
          </a:p>
          <a:p>
            <a:pPr indent="-457200" algn="just" eaLnBrk="1" hangingPunct="1">
              <a:lnSpc>
                <a:spcPct val="110000"/>
              </a:lnSpc>
              <a:spcBef>
                <a:spcPts val="1200"/>
              </a:spcBef>
              <a:spcAft>
                <a:spcPts val="0"/>
              </a:spcAft>
              <a:buClr>
                <a:srgbClr val="FF0000"/>
              </a:buClr>
              <a:buFont typeface="+mj-lt"/>
              <a:buAutoNum type="arabicPeriod" startAt="3"/>
              <a:defRPr/>
            </a:pPr>
            <a:r>
              <a:rPr lang="en-US" sz="2200" b="1" kern="0" smtClean="0">
                <a:solidFill>
                  <a:srgbClr val="0000FF"/>
                </a:solidFill>
                <a:latin typeface="Arial" charset="0"/>
              </a:rPr>
              <a:t>Tổ </a:t>
            </a:r>
            <a:r>
              <a:rPr lang="en-US" sz="2200" b="1" kern="0">
                <a:solidFill>
                  <a:srgbClr val="0000FF"/>
                </a:solidFill>
                <a:latin typeface="Arial" charset="0"/>
              </a:rPr>
              <a:t>chức bị xử phạt vi phạm hành chính phải được quy định cụ thể tại các nghị định quy định xử phạt vi phạm hành chính trong các lĩnh vực quản lý nhà nước</a:t>
            </a:r>
            <a:r>
              <a:rPr lang="en-US" sz="2200" b="1" kern="0" smtClean="0">
                <a:solidFill>
                  <a:srgbClr val="0000FF"/>
                </a:solidFill>
                <a:latin typeface="Arial" charset="0"/>
              </a:rPr>
              <a:t>.</a:t>
            </a:r>
            <a:endParaRPr lang="en-US" sz="2200" b="1" kern="0">
              <a:solidFill>
                <a:srgbClr val="0000FF"/>
              </a:solidFill>
              <a:latin typeface="Arial" charset="0"/>
            </a:endParaRPr>
          </a:p>
        </p:txBody>
      </p:sp>
    </p:spTree>
    <p:extLst>
      <p:ext uri="{BB962C8B-B14F-4D97-AF65-F5344CB8AC3E}">
        <p14:creationId xmlns:p14="http://schemas.microsoft.com/office/powerpoint/2010/main" val="10431475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a:r>
              <a:rPr lang="fr-FR" sz="2800" b="1" smtClean="0">
                <a:solidFill>
                  <a:srgbClr val="FF0000"/>
                </a:solidFill>
                <a:latin typeface="Arial" panose="020B0604020202020204" pitchFamily="34" charset="0"/>
                <a:cs typeface="Arial" panose="020B0604020202020204" pitchFamily="34" charset="0"/>
              </a:rPr>
              <a:t>VĂN BẢN HỢP NHẤT SỐ 210/VBHN-BTP</a:t>
            </a:r>
            <a:endParaRPr lang="en-US" sz="26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Wingdings" panose="05000000000000000000" pitchFamily="2" charset="2"/>
              <a:buChar char="v"/>
              <a:defRPr/>
            </a:pPr>
            <a:r>
              <a:rPr lang="en-US" sz="2200" b="1" kern="0" smtClean="0">
                <a:solidFill>
                  <a:srgbClr val="FF0066"/>
                </a:solidFill>
                <a:latin typeface="Arial" charset="0"/>
              </a:rPr>
              <a:t>Điều </a:t>
            </a:r>
            <a:r>
              <a:rPr lang="en-US" sz="2200" b="1" kern="0">
                <a:solidFill>
                  <a:srgbClr val="FF0066"/>
                </a:solidFill>
                <a:latin typeface="Arial" charset="0"/>
              </a:rPr>
              <a:t>1. Đối tượng bị xử phạt vi phạm hành chính</a:t>
            </a:r>
          </a:p>
          <a:p>
            <a:pPr indent="-457200" algn="just" eaLnBrk="1" hangingPunct="1">
              <a:lnSpc>
                <a:spcPct val="114000"/>
              </a:lnSpc>
              <a:spcBef>
                <a:spcPts val="1200"/>
              </a:spcBef>
              <a:spcAft>
                <a:spcPts val="0"/>
              </a:spcAft>
              <a:buClr>
                <a:srgbClr val="FF0000"/>
              </a:buClr>
              <a:buFont typeface="+mj-lt"/>
              <a:buAutoNum type="arabicPeriod" startAt="4"/>
              <a:defRPr/>
            </a:pPr>
            <a:r>
              <a:rPr lang="en-US" sz="2200" b="1" kern="0" smtClean="0">
                <a:solidFill>
                  <a:srgbClr val="0000FF"/>
                </a:solidFill>
                <a:latin typeface="Arial" charset="0"/>
              </a:rPr>
              <a:t>Trường </a:t>
            </a:r>
            <a:r>
              <a:rPr lang="en-US" sz="2200" b="1" kern="0">
                <a:solidFill>
                  <a:srgbClr val="0000FF"/>
                </a:solidFill>
                <a:latin typeface="Arial" charset="0"/>
              </a:rPr>
              <a:t>hợp </a:t>
            </a:r>
            <a:r>
              <a:rPr lang="en-US" sz="2200" b="1" kern="0">
                <a:solidFill>
                  <a:srgbClr val="FF0066"/>
                </a:solidFill>
                <a:latin typeface="Arial" charset="0"/>
              </a:rPr>
              <a:t>cán bộ, công chức, viên chức </a:t>
            </a:r>
            <a:r>
              <a:rPr lang="en-US" sz="2200" b="1" kern="0">
                <a:solidFill>
                  <a:srgbClr val="0000FF"/>
                </a:solidFill>
                <a:latin typeface="Arial" charset="0"/>
              </a:rPr>
              <a:t>thực hiện hành vi vi phạm khi đang thi hành công vụ, nhiệm vụ và hành vi vi phạm đó thuộc công vụ, nhiệm vụ được giao theo văn bản quy phạm pháp luật hoặc văn bản hành chính do cơ quan, người có thẩm quyền ban hành, thì không bị xử phạt theo quy định của pháp luật về xử lý vi phạm hành chính, mà bị </a:t>
            </a:r>
            <a:r>
              <a:rPr lang="en-US" sz="2200" b="1" kern="0">
                <a:solidFill>
                  <a:srgbClr val="FF0066"/>
                </a:solidFill>
                <a:latin typeface="Arial" charset="0"/>
              </a:rPr>
              <a:t>xử lý theo quy định của pháp luật về cán bộ, công chức, viên </a:t>
            </a:r>
            <a:r>
              <a:rPr lang="en-US" sz="2200" b="1" kern="0" smtClean="0">
                <a:solidFill>
                  <a:srgbClr val="FF0066"/>
                </a:solidFill>
                <a:latin typeface="Arial" charset="0"/>
              </a:rPr>
              <a:t>chức.</a:t>
            </a:r>
          </a:p>
          <a:p>
            <a:pPr indent="-457200" algn="just" eaLnBrk="1" hangingPunct="1">
              <a:lnSpc>
                <a:spcPct val="114000"/>
              </a:lnSpc>
              <a:spcBef>
                <a:spcPts val="1200"/>
              </a:spcBef>
              <a:spcAft>
                <a:spcPts val="0"/>
              </a:spcAft>
              <a:buClr>
                <a:srgbClr val="FF0000"/>
              </a:buClr>
              <a:buFont typeface="+mj-lt"/>
              <a:buAutoNum type="arabicPeriod" startAt="4"/>
              <a:defRPr/>
            </a:pPr>
            <a:r>
              <a:rPr lang="en-US" sz="2200" b="1" kern="0" smtClean="0">
                <a:solidFill>
                  <a:srgbClr val="009900"/>
                </a:solidFill>
                <a:latin typeface="Arial" charset="0"/>
              </a:rPr>
              <a:t>Cơ </a:t>
            </a:r>
            <a:r>
              <a:rPr lang="en-US" sz="2200" b="1" kern="0">
                <a:solidFill>
                  <a:srgbClr val="009900"/>
                </a:solidFill>
                <a:latin typeface="Arial" charset="0"/>
              </a:rPr>
              <a:t>quan nhà nước </a:t>
            </a:r>
            <a:r>
              <a:rPr lang="en-US" sz="2200" b="1" kern="0">
                <a:solidFill>
                  <a:srgbClr val="0000FF"/>
                </a:solidFill>
                <a:latin typeface="Arial" charset="0"/>
              </a:rPr>
              <a:t>thực hiện hành vi vi phạm thuộc nhiệm vụ quản lý nhà nước được giao, thì không bị xử phạt theo quy định của pháp luật về xử lý vi phạm hành chính, mà bị </a:t>
            </a:r>
            <a:r>
              <a:rPr lang="en-US" sz="2200" b="1" kern="0">
                <a:solidFill>
                  <a:srgbClr val="009900"/>
                </a:solidFill>
                <a:latin typeface="Arial" charset="0"/>
              </a:rPr>
              <a:t>xử lý theo quy định của pháp luật có liên quan.</a:t>
            </a:r>
          </a:p>
          <a:p>
            <a:pPr indent="-457200" algn="just" eaLnBrk="1" hangingPunct="1">
              <a:lnSpc>
                <a:spcPct val="114000"/>
              </a:lnSpc>
              <a:spcBef>
                <a:spcPts val="1200"/>
              </a:spcBef>
              <a:spcAft>
                <a:spcPts val="0"/>
              </a:spcAft>
              <a:buClr>
                <a:srgbClr val="FF0000"/>
              </a:buClr>
              <a:buFont typeface="+mj-lt"/>
              <a:buAutoNum type="arabicPeriod" startAt="4"/>
              <a:defRPr/>
            </a:pPr>
            <a:endParaRPr lang="en-US" sz="2200" b="1" kern="0">
              <a:solidFill>
                <a:srgbClr val="0000FF"/>
              </a:solidFill>
              <a:latin typeface="Arial" charset="0"/>
            </a:endParaRPr>
          </a:p>
        </p:txBody>
      </p:sp>
    </p:spTree>
    <p:extLst>
      <p:ext uri="{BB962C8B-B14F-4D97-AF65-F5344CB8AC3E}">
        <p14:creationId xmlns:p14="http://schemas.microsoft.com/office/powerpoint/2010/main" val="33085598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13476"/>
            <a:ext cx="5486400" cy="6884952"/>
          </a:xfrm>
          <a:prstGeom prst="rect">
            <a:avLst/>
          </a:prstGeom>
        </p:spPr>
      </p:pic>
    </p:spTree>
    <p:extLst>
      <p:ext uri="{BB962C8B-B14F-4D97-AF65-F5344CB8AC3E}">
        <p14:creationId xmlns:p14="http://schemas.microsoft.com/office/powerpoint/2010/main" val="26799138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a:r>
              <a:rPr lang="en-US" sz="2800" b="1" smtClean="0">
                <a:solidFill>
                  <a:srgbClr val="FF0000"/>
                </a:solidFill>
                <a:latin typeface="Arial" panose="020B0604020202020204" pitchFamily="34" charset="0"/>
                <a:cs typeface="Arial" panose="020B0604020202020204" pitchFamily="34" charset="0"/>
              </a:rPr>
              <a:t>Điều </a:t>
            </a:r>
            <a:r>
              <a:rPr lang="en-US" sz="2800" b="1">
                <a:solidFill>
                  <a:srgbClr val="FF0000"/>
                </a:solidFill>
                <a:latin typeface="Arial" panose="020B0604020202020204" pitchFamily="34" charset="0"/>
                <a:cs typeface="Arial" panose="020B0604020202020204" pitchFamily="34" charset="0"/>
              </a:rPr>
              <a:t>5. Xác định thẩm quyền xử </a:t>
            </a:r>
            <a:r>
              <a:rPr lang="en-US" sz="2800" b="1" smtClean="0">
                <a:solidFill>
                  <a:srgbClr val="FF0000"/>
                </a:solidFill>
                <a:latin typeface="Arial" panose="020B0604020202020204" pitchFamily="34" charset="0"/>
                <a:cs typeface="Arial" panose="020B0604020202020204" pitchFamily="34" charset="0"/>
              </a:rPr>
              <a:t>phạt</a:t>
            </a:r>
            <a:endParaRPr lang="en-US" sz="28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indent="-457200" algn="just" eaLnBrk="1" hangingPunct="1">
              <a:lnSpc>
                <a:spcPct val="105000"/>
              </a:lnSpc>
              <a:spcBef>
                <a:spcPts val="700"/>
              </a:spcBef>
              <a:spcAft>
                <a:spcPts val="0"/>
              </a:spcAft>
              <a:buClr>
                <a:srgbClr val="FF0000"/>
              </a:buClr>
              <a:buNone/>
              <a:defRPr/>
            </a:pPr>
            <a:r>
              <a:rPr lang="en-US" sz="1850" b="1" kern="0" smtClean="0">
                <a:solidFill>
                  <a:srgbClr val="FF0000"/>
                </a:solidFill>
                <a:latin typeface="Arial" charset="0"/>
              </a:rPr>
              <a:t>3a</a:t>
            </a:r>
            <a:r>
              <a:rPr lang="en-US" sz="1850" b="1" kern="0">
                <a:solidFill>
                  <a:srgbClr val="FF0000"/>
                </a:solidFill>
                <a:latin typeface="Arial" charset="0"/>
              </a:rPr>
              <a:t>.</a:t>
            </a:r>
            <a:r>
              <a:rPr lang="en-US" sz="1850" b="1" kern="0">
                <a:solidFill>
                  <a:srgbClr val="0000FF"/>
                </a:solidFill>
                <a:latin typeface="Arial" charset="0"/>
              </a:rPr>
              <a:t> </a:t>
            </a:r>
            <a:r>
              <a:rPr lang="en-US" sz="1850" b="1" kern="0">
                <a:solidFill>
                  <a:srgbClr val="FF0066"/>
                </a:solidFill>
                <a:latin typeface="Arial" charset="0"/>
              </a:rPr>
              <a:t>Trưởng đoàn Thanh tra chuyên ngành </a:t>
            </a:r>
            <a:r>
              <a:rPr lang="en-US" sz="1850" b="1" kern="0">
                <a:solidFill>
                  <a:srgbClr val="0000FF"/>
                </a:solidFill>
                <a:latin typeface="Arial" charset="0"/>
              </a:rPr>
              <a:t>có thẩm quyền xử phạt đối với hành vi vi phạm hành chính thuộc phạm vi, nội dung cuộc thanh tra trong thời hạn thanh tra theo quy định của pháp luật về thanh tra. </a:t>
            </a:r>
            <a:endParaRPr lang="en-US" sz="1850" b="1" kern="0" smtClean="0">
              <a:solidFill>
                <a:srgbClr val="0000FF"/>
              </a:solidFill>
              <a:latin typeface="Arial" charset="0"/>
            </a:endParaRPr>
          </a:p>
          <a:p>
            <a:pPr indent="0" algn="just" eaLnBrk="1" hangingPunct="1">
              <a:lnSpc>
                <a:spcPct val="105000"/>
              </a:lnSpc>
              <a:spcBef>
                <a:spcPts val="700"/>
              </a:spcBef>
              <a:spcAft>
                <a:spcPts val="0"/>
              </a:spcAft>
              <a:buClr>
                <a:srgbClr val="FF0000"/>
              </a:buClr>
              <a:buNone/>
              <a:defRPr/>
            </a:pPr>
            <a:r>
              <a:rPr lang="en-US" sz="1850" b="1" kern="0" smtClean="0">
                <a:solidFill>
                  <a:srgbClr val="0000FF"/>
                </a:solidFill>
                <a:latin typeface="Arial" charset="0"/>
              </a:rPr>
              <a:t>Trường </a:t>
            </a:r>
            <a:r>
              <a:rPr lang="en-US" sz="1850" b="1" kern="0">
                <a:solidFill>
                  <a:srgbClr val="0000FF"/>
                </a:solidFill>
                <a:latin typeface="Arial" charset="0"/>
              </a:rPr>
              <a:t>hợp quyết định xử phạt vi phạm hành chính bị khiếu nại thì người ra quyết định thanh tra có trách nhiệm tiếp nhận, giải quyết hoặc chỉ đạo người đã ban hành quyết định xử phạt vi phạm hành chính giải quyết theo quy định của pháp luật về thanh tra và khiếu </a:t>
            </a:r>
            <a:r>
              <a:rPr lang="en-US" sz="1850" b="1" kern="0" smtClean="0">
                <a:solidFill>
                  <a:srgbClr val="0000FF"/>
                </a:solidFill>
                <a:latin typeface="Arial" charset="0"/>
              </a:rPr>
              <a:t>nại.</a:t>
            </a:r>
          </a:p>
          <a:p>
            <a:pPr indent="-457200" algn="just" eaLnBrk="1" hangingPunct="1">
              <a:lnSpc>
                <a:spcPct val="105000"/>
              </a:lnSpc>
              <a:spcBef>
                <a:spcPts val="700"/>
              </a:spcBef>
              <a:spcAft>
                <a:spcPts val="0"/>
              </a:spcAft>
              <a:buClr>
                <a:srgbClr val="FF0000"/>
              </a:buClr>
              <a:buFont typeface="+mj-lt"/>
              <a:buAutoNum type="arabicPeriod" startAt="4"/>
              <a:defRPr/>
            </a:pPr>
            <a:r>
              <a:rPr lang="en-US" sz="1850" b="1" kern="0">
                <a:solidFill>
                  <a:srgbClr val="0000FF"/>
                </a:solidFill>
                <a:latin typeface="Arial" charset="0"/>
              </a:rPr>
              <a:t>Quyết định giao quyền quy định tại Điều 54, khoản 2 Điều 87 và khoản 2 Điều 123 Luật xử lý vi phạm hành chính phải xác định rõ phạm vi, nội dung, thời hạn giao </a:t>
            </a:r>
            <a:r>
              <a:rPr lang="en-US" sz="1850" b="1" kern="0" smtClean="0">
                <a:solidFill>
                  <a:srgbClr val="0000FF"/>
                </a:solidFill>
                <a:latin typeface="Arial" charset="0"/>
              </a:rPr>
              <a:t>quyền.</a:t>
            </a:r>
          </a:p>
          <a:p>
            <a:pPr indent="0" algn="just" eaLnBrk="1" hangingPunct="1">
              <a:lnSpc>
                <a:spcPct val="105000"/>
              </a:lnSpc>
              <a:spcBef>
                <a:spcPts val="700"/>
              </a:spcBef>
              <a:spcAft>
                <a:spcPts val="0"/>
              </a:spcAft>
              <a:buClr>
                <a:srgbClr val="FF0000"/>
              </a:buClr>
              <a:buNone/>
              <a:defRPr/>
            </a:pPr>
            <a:r>
              <a:rPr lang="en-US" sz="1850" b="1" kern="0" smtClean="0">
                <a:solidFill>
                  <a:srgbClr val="FF0066"/>
                </a:solidFill>
                <a:latin typeface="Arial" charset="0"/>
              </a:rPr>
              <a:t>Quyết </a:t>
            </a:r>
            <a:r>
              <a:rPr lang="en-US" sz="1850" b="1" kern="0">
                <a:solidFill>
                  <a:srgbClr val="FF0066"/>
                </a:solidFill>
                <a:latin typeface="Arial" charset="0"/>
              </a:rPr>
              <a:t>định giao quyền </a:t>
            </a:r>
            <a:r>
              <a:rPr lang="en-US" sz="1850" b="1" kern="0">
                <a:solidFill>
                  <a:srgbClr val="0000FF"/>
                </a:solidFill>
                <a:latin typeface="Arial" charset="0"/>
              </a:rPr>
              <a:t>phải được đánh số, ghi rõ ngày, tháng, năm, trích yếu, ký và đóng dấu; trường hợp cơ quan, đơn vị của người giao quyền không được sử dụng dấu riêng, thì đóng dấu treo của cơ quan cấp </a:t>
            </a:r>
            <a:r>
              <a:rPr lang="en-US" sz="1850" b="1" kern="0" smtClean="0">
                <a:solidFill>
                  <a:srgbClr val="0000FF"/>
                </a:solidFill>
                <a:latin typeface="Arial" charset="0"/>
              </a:rPr>
              <a:t>trên.</a:t>
            </a:r>
          </a:p>
          <a:p>
            <a:pPr indent="0" algn="just" eaLnBrk="1" hangingPunct="1">
              <a:lnSpc>
                <a:spcPct val="105000"/>
              </a:lnSpc>
              <a:spcBef>
                <a:spcPts val="700"/>
              </a:spcBef>
              <a:spcAft>
                <a:spcPts val="0"/>
              </a:spcAft>
              <a:buClr>
                <a:srgbClr val="FF0000"/>
              </a:buClr>
              <a:buNone/>
              <a:defRPr/>
            </a:pPr>
            <a:r>
              <a:rPr lang="en-US" sz="1850" b="1" kern="0" smtClean="0">
                <a:solidFill>
                  <a:srgbClr val="FF0066"/>
                </a:solidFill>
                <a:latin typeface="Arial" charset="0"/>
              </a:rPr>
              <a:t>Phần </a:t>
            </a:r>
            <a:r>
              <a:rPr lang="en-US" sz="1850" b="1" kern="0">
                <a:solidFill>
                  <a:srgbClr val="FF0066"/>
                </a:solidFill>
                <a:latin typeface="Arial" charset="0"/>
              </a:rPr>
              <a:t>căn cứ pháp lý ra quyết định xử phạt </a:t>
            </a:r>
            <a:r>
              <a:rPr lang="en-US" sz="1850" b="1" kern="0">
                <a:solidFill>
                  <a:srgbClr val="0000FF"/>
                </a:solidFill>
                <a:latin typeface="Arial" charset="0"/>
              </a:rPr>
              <a:t>vi phạm hành chính của cấp phó được giao quyền phải thể hiện rõ số, ngày, tháng, năm, trích yếu của quyết định giao quyền</a:t>
            </a:r>
            <a:r>
              <a:rPr lang="en-US" sz="1850" b="1" kern="0" smtClean="0">
                <a:solidFill>
                  <a:srgbClr val="0000FF"/>
                </a:solidFill>
                <a:latin typeface="Arial" charset="0"/>
              </a:rPr>
              <a:t>.</a:t>
            </a:r>
            <a:endParaRPr lang="en-US" sz="1850" b="1" kern="0">
              <a:solidFill>
                <a:srgbClr val="0000FF"/>
              </a:solidFill>
              <a:latin typeface="Arial" charset="0"/>
            </a:endParaRPr>
          </a:p>
        </p:txBody>
      </p:sp>
    </p:spTree>
    <p:extLst>
      <p:ext uri="{BB962C8B-B14F-4D97-AF65-F5344CB8AC3E}">
        <p14:creationId xmlns:p14="http://schemas.microsoft.com/office/powerpoint/2010/main" val="30603053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a:r>
              <a:rPr lang="fr-FR" sz="2800" b="1" smtClean="0">
                <a:solidFill>
                  <a:srgbClr val="FF0000"/>
                </a:solidFill>
                <a:latin typeface="Arial" panose="020B0604020202020204" pitchFamily="34" charset="0"/>
                <a:cs typeface="Arial" panose="020B0604020202020204" pitchFamily="34" charset="0"/>
              </a:rPr>
              <a:t>VĂN BẢN HỢP NHẤT SỐ 210/VBHN-BTP</a:t>
            </a:r>
            <a:endParaRPr lang="en-US" sz="26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05000"/>
              </a:lnSpc>
              <a:spcBef>
                <a:spcPts val="600"/>
              </a:spcBef>
              <a:spcAft>
                <a:spcPts val="0"/>
              </a:spcAft>
              <a:buClr>
                <a:srgbClr val="FF0000"/>
              </a:buClr>
              <a:buFont typeface="Wingdings" panose="05000000000000000000" pitchFamily="2" charset="2"/>
              <a:buChar char="v"/>
              <a:defRPr/>
            </a:pPr>
            <a:r>
              <a:rPr lang="en-US" sz="1900" b="1" kern="0" smtClean="0">
                <a:solidFill>
                  <a:srgbClr val="FF0066"/>
                </a:solidFill>
                <a:latin typeface="Arial" charset="0"/>
              </a:rPr>
              <a:t>Điều </a:t>
            </a:r>
            <a:r>
              <a:rPr lang="en-US" sz="1900" b="1" kern="0">
                <a:solidFill>
                  <a:srgbClr val="FF0066"/>
                </a:solidFill>
                <a:latin typeface="Arial" charset="0"/>
              </a:rPr>
              <a:t>6. </a:t>
            </a:r>
            <a:r>
              <a:rPr lang="en-US" sz="1900" b="1" kern="0">
                <a:solidFill>
                  <a:srgbClr val="0000FF"/>
                </a:solidFill>
                <a:latin typeface="Arial" charset="0"/>
              </a:rPr>
              <a:t>Lập biên bản vi phạm hành chính và ra quyết định xử phạt vi phạm hành chính</a:t>
            </a:r>
          </a:p>
          <a:p>
            <a:pPr marL="565150" indent="-457200" algn="just" eaLnBrk="1" hangingPunct="1">
              <a:lnSpc>
                <a:spcPct val="105000"/>
              </a:lnSpc>
              <a:spcBef>
                <a:spcPts val="600"/>
              </a:spcBef>
              <a:spcAft>
                <a:spcPts val="0"/>
              </a:spcAft>
              <a:buClr>
                <a:srgbClr val="FF0000"/>
              </a:buClr>
              <a:buFont typeface="Wingdings" panose="05000000000000000000" pitchFamily="2" charset="2"/>
              <a:buChar char="v"/>
              <a:defRPr/>
            </a:pPr>
            <a:r>
              <a:rPr lang="en-US" sz="1900" b="1" kern="0">
                <a:solidFill>
                  <a:srgbClr val="FF0066"/>
                </a:solidFill>
                <a:latin typeface="Arial" charset="0"/>
              </a:rPr>
              <a:t>Điều 6a. </a:t>
            </a:r>
            <a:r>
              <a:rPr lang="en-US" sz="1900" b="1" kern="0">
                <a:solidFill>
                  <a:srgbClr val="0000FF"/>
                </a:solidFill>
                <a:latin typeface="Arial" charset="0"/>
              </a:rPr>
              <a:t>Sửa đổi, bổ sung, đính chính quyết định về xử lý vi phạm hành chính</a:t>
            </a:r>
          </a:p>
          <a:p>
            <a:pPr marL="565150" indent="-457200" algn="just" eaLnBrk="1" hangingPunct="1">
              <a:lnSpc>
                <a:spcPct val="105000"/>
              </a:lnSpc>
              <a:spcBef>
                <a:spcPts val="600"/>
              </a:spcBef>
              <a:spcAft>
                <a:spcPts val="0"/>
              </a:spcAft>
              <a:buClr>
                <a:srgbClr val="FF0000"/>
              </a:buClr>
              <a:buFont typeface="Wingdings" panose="05000000000000000000" pitchFamily="2" charset="2"/>
              <a:buChar char="v"/>
              <a:defRPr/>
            </a:pPr>
            <a:r>
              <a:rPr lang="en-US" sz="1900" b="1" kern="0">
                <a:solidFill>
                  <a:srgbClr val="FF0066"/>
                </a:solidFill>
                <a:latin typeface="Arial" charset="0"/>
              </a:rPr>
              <a:t>Điều 6b. </a:t>
            </a:r>
            <a:r>
              <a:rPr lang="en-US" sz="1900" b="1" kern="0">
                <a:solidFill>
                  <a:srgbClr val="0000FF"/>
                </a:solidFill>
                <a:latin typeface="Arial" charset="0"/>
              </a:rPr>
              <a:t>Hủy bỏ, ban hành quyết định mới về xử lý vi phạm hành chính</a:t>
            </a:r>
          </a:p>
          <a:p>
            <a:pPr marL="565150" indent="-457200" algn="just" eaLnBrk="1" hangingPunct="1">
              <a:lnSpc>
                <a:spcPct val="105000"/>
              </a:lnSpc>
              <a:spcBef>
                <a:spcPts val="600"/>
              </a:spcBef>
              <a:spcAft>
                <a:spcPts val="0"/>
              </a:spcAft>
              <a:buClr>
                <a:srgbClr val="FF0000"/>
              </a:buClr>
              <a:buFont typeface="Wingdings" panose="05000000000000000000" pitchFamily="2" charset="2"/>
              <a:buChar char="v"/>
              <a:defRPr/>
            </a:pPr>
            <a:r>
              <a:rPr lang="en-US" sz="1900" b="1" kern="0">
                <a:solidFill>
                  <a:srgbClr val="FF0066"/>
                </a:solidFill>
                <a:latin typeface="Arial" charset="0"/>
              </a:rPr>
              <a:t>Điều 6c. </a:t>
            </a:r>
            <a:r>
              <a:rPr lang="en-US" sz="1900" b="1" kern="0">
                <a:solidFill>
                  <a:srgbClr val="0000FF"/>
                </a:solidFill>
                <a:latin typeface="Arial" charset="0"/>
              </a:rPr>
              <a:t>Thời hạn thực hiện việc sửa đổi, bổ sung, đính chính, hủy bỏ, ban hành quyết định mới về xử lý vi phạm hành chính</a:t>
            </a:r>
          </a:p>
          <a:p>
            <a:pPr marL="565150" indent="-457200" algn="just" eaLnBrk="1" hangingPunct="1">
              <a:lnSpc>
                <a:spcPct val="105000"/>
              </a:lnSpc>
              <a:spcBef>
                <a:spcPts val="600"/>
              </a:spcBef>
              <a:spcAft>
                <a:spcPts val="0"/>
              </a:spcAft>
              <a:buClr>
                <a:srgbClr val="FF0000"/>
              </a:buClr>
              <a:buFont typeface="Wingdings" panose="05000000000000000000" pitchFamily="2" charset="2"/>
              <a:buChar char="v"/>
              <a:defRPr/>
            </a:pPr>
            <a:r>
              <a:rPr lang="en-US" sz="1900" b="1" kern="0">
                <a:solidFill>
                  <a:srgbClr val="FF0066"/>
                </a:solidFill>
                <a:latin typeface="Arial" charset="0"/>
              </a:rPr>
              <a:t>Điều 6d. </a:t>
            </a:r>
            <a:r>
              <a:rPr lang="en-US" sz="1900" b="1" kern="0">
                <a:solidFill>
                  <a:srgbClr val="0000FF"/>
                </a:solidFill>
                <a:latin typeface="Arial" charset="0"/>
              </a:rPr>
              <a:t>Hiệu lực, thời hạn, thời hiệu thi hành của quyết định sửa đổi, bổ sung, hủy bỏ, quyết định mới về xử lý vi phạm hành chính, văn bản đính chính quyết định về xử lý vi phạm hành chính</a:t>
            </a:r>
          </a:p>
          <a:p>
            <a:pPr marL="565150" indent="-457200" algn="just" eaLnBrk="1" hangingPunct="1">
              <a:lnSpc>
                <a:spcPct val="105000"/>
              </a:lnSpc>
              <a:spcBef>
                <a:spcPts val="600"/>
              </a:spcBef>
              <a:spcAft>
                <a:spcPts val="0"/>
              </a:spcAft>
              <a:buClr>
                <a:srgbClr val="FF0000"/>
              </a:buClr>
              <a:buFont typeface="Wingdings" panose="05000000000000000000" pitchFamily="2" charset="2"/>
              <a:buChar char="v"/>
              <a:defRPr/>
            </a:pPr>
            <a:r>
              <a:rPr lang="en-US" sz="1900" b="1" kern="0">
                <a:solidFill>
                  <a:srgbClr val="FF0066"/>
                </a:solidFill>
                <a:latin typeface="Arial" charset="0"/>
              </a:rPr>
              <a:t>Điều 6đ. </a:t>
            </a:r>
            <a:r>
              <a:rPr lang="en-US" sz="1900" b="1" kern="0">
                <a:solidFill>
                  <a:srgbClr val="0000FF"/>
                </a:solidFill>
                <a:latin typeface="Arial" charset="0"/>
              </a:rPr>
              <a:t>Trách nhiệm và việc xem xét, xử lý trách nhiệm đối với người có thẩm quyền ban hành quyết định về xử lý vi phạm hành chính có sai sót</a:t>
            </a:r>
          </a:p>
          <a:p>
            <a:pPr marL="565150" indent="-457200" algn="just" eaLnBrk="1" hangingPunct="1">
              <a:lnSpc>
                <a:spcPct val="105000"/>
              </a:lnSpc>
              <a:spcBef>
                <a:spcPts val="600"/>
              </a:spcBef>
              <a:spcAft>
                <a:spcPts val="0"/>
              </a:spcAft>
              <a:buClr>
                <a:srgbClr val="FF0000"/>
              </a:buClr>
              <a:buFont typeface="Wingdings" panose="05000000000000000000" pitchFamily="2" charset="2"/>
              <a:buChar char="v"/>
              <a:defRPr/>
            </a:pPr>
            <a:r>
              <a:rPr lang="en-US" sz="1900" b="1" kern="0">
                <a:solidFill>
                  <a:srgbClr val="FF0066"/>
                </a:solidFill>
                <a:latin typeface="Arial" charset="0"/>
              </a:rPr>
              <a:t>Điều 6e. </a:t>
            </a:r>
            <a:r>
              <a:rPr lang="en-US" sz="1900" b="1" kern="0">
                <a:solidFill>
                  <a:srgbClr val="0000FF"/>
                </a:solidFill>
                <a:latin typeface="Arial" charset="0"/>
              </a:rPr>
              <a:t>Thủ trưởng trực tiếp của người có thẩm quyền đang giải quyết vụ việc</a:t>
            </a:r>
          </a:p>
        </p:txBody>
      </p:sp>
    </p:spTree>
    <p:extLst>
      <p:ext uri="{BB962C8B-B14F-4D97-AF65-F5344CB8AC3E}">
        <p14:creationId xmlns:p14="http://schemas.microsoft.com/office/powerpoint/2010/main" val="35408478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0"/>
            <a:ext cx="5486400" cy="6858000"/>
          </a:xfrm>
          <a:prstGeom prst="rect">
            <a:avLst/>
          </a:prstGeom>
        </p:spPr>
      </p:pic>
    </p:spTree>
    <p:extLst>
      <p:ext uri="{BB962C8B-B14F-4D97-AF65-F5344CB8AC3E}">
        <p14:creationId xmlns:p14="http://schemas.microsoft.com/office/powerpoint/2010/main" val="25442902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a:r>
              <a:rPr lang="en-US" sz="2500" b="1" smtClean="0">
                <a:solidFill>
                  <a:srgbClr val="FF0000"/>
                </a:solidFill>
                <a:latin typeface="Arial" panose="020B0604020202020204" pitchFamily="34" charset="0"/>
                <a:cs typeface="Arial" panose="020B0604020202020204" pitchFamily="34" charset="0"/>
              </a:rPr>
              <a:t>Điều </a:t>
            </a:r>
            <a:r>
              <a:rPr lang="en-US" sz="2500" b="1">
                <a:solidFill>
                  <a:srgbClr val="FF0000"/>
                </a:solidFill>
                <a:latin typeface="Arial" panose="020B0604020202020204" pitchFamily="34" charset="0"/>
                <a:cs typeface="Arial" panose="020B0604020202020204" pitchFamily="34" charset="0"/>
              </a:rPr>
              <a:t>6. Lập biên bản vi phạm hành chính </a:t>
            </a:r>
            <a:r>
              <a:rPr lang="en-US" sz="2500" b="1" smtClean="0">
                <a:solidFill>
                  <a:srgbClr val="FF0000"/>
                </a:solidFill>
                <a:latin typeface="Arial" panose="020B0604020202020204" pitchFamily="34" charset="0"/>
                <a:cs typeface="Arial" panose="020B0604020202020204" pitchFamily="34" charset="0"/>
              </a:rPr>
              <a:t>và ra </a:t>
            </a:r>
            <a:r>
              <a:rPr lang="en-US" sz="2500" b="1">
                <a:solidFill>
                  <a:srgbClr val="FF0000"/>
                </a:solidFill>
                <a:latin typeface="Arial" panose="020B0604020202020204" pitchFamily="34" charset="0"/>
                <a:cs typeface="Arial" panose="020B0604020202020204" pitchFamily="34" charset="0"/>
              </a:rPr>
              <a:t>quyết định xử phạt vi phạm hành chính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indent="-457200" algn="just" eaLnBrk="1" hangingPunct="1">
              <a:lnSpc>
                <a:spcPct val="106000"/>
              </a:lnSpc>
              <a:spcBef>
                <a:spcPts val="600"/>
              </a:spcBef>
              <a:spcAft>
                <a:spcPts val="0"/>
              </a:spcAft>
              <a:buClr>
                <a:srgbClr val="FF0000"/>
              </a:buClr>
              <a:buFont typeface="+mj-lt"/>
              <a:buAutoNum type="arabicPeriod" startAt="3"/>
              <a:defRPr/>
            </a:pPr>
            <a:r>
              <a:rPr lang="en-US" sz="1800" b="1" kern="0" smtClean="0">
                <a:solidFill>
                  <a:srgbClr val="FF0066"/>
                </a:solidFill>
                <a:latin typeface="Arial" charset="0"/>
              </a:rPr>
              <a:t>Một </a:t>
            </a:r>
            <a:r>
              <a:rPr lang="en-US" sz="1800" b="1" kern="0">
                <a:solidFill>
                  <a:srgbClr val="FF0066"/>
                </a:solidFill>
                <a:latin typeface="Arial" charset="0"/>
              </a:rPr>
              <a:t>hành vi vi phạm hành chính chỉ bị lập biên bản và ra quyết định xử phạt một lần. </a:t>
            </a:r>
            <a:r>
              <a:rPr lang="en-US" sz="1800" b="1" kern="0">
                <a:solidFill>
                  <a:srgbClr val="0000FF"/>
                </a:solidFill>
                <a:latin typeface="Arial" charset="0"/>
              </a:rPr>
              <a:t>Trường hợp hành vi vi phạm đã bị lập biên bản nhưng chưa ra quyết định xử phạt mà cá nhân, tổ chức không thực hiện yêu cầu, mệnh lệnh của người có thẩm quyền xử phạt, vẫn cố ý thực hiện hành vi vi phạm đó, thì người có thẩm quyền xử phạt phải áp dụng biện pháp ngăn chặn và bảo đảm xử lý vi phạm hành chính phù hợp để chấm dứt hành vi vi phạm. Khi ra quyết định xử phạt đối với hành vi đó, người có thẩm quyền xử phạt có thể áp dụng thêm tình tiết tăng nặng </a:t>
            </a:r>
            <a:r>
              <a:rPr lang="en-US" sz="1800" b="1" kern="0" smtClean="0">
                <a:solidFill>
                  <a:srgbClr val="0000FF"/>
                </a:solidFill>
                <a:latin typeface="Arial" charset="0"/>
              </a:rPr>
              <a:t>hoặc </a:t>
            </a:r>
            <a:r>
              <a:rPr lang="en-US" sz="1800" b="1" kern="0">
                <a:solidFill>
                  <a:srgbClr val="0000FF"/>
                </a:solidFill>
                <a:latin typeface="Arial" charset="0"/>
              </a:rPr>
              <a:t>xử phạt đối với hành vi không thực hiện yêu cầu, mệnh lệnh của người có thẩm quyền xử phạt và xử phạt đối với hành vi vi phạm đã lập biên bản nhưng chưa ra quyết định xử </a:t>
            </a:r>
            <a:r>
              <a:rPr lang="en-US" sz="1800" b="1" kern="0" smtClean="0">
                <a:solidFill>
                  <a:srgbClr val="0000FF"/>
                </a:solidFill>
                <a:latin typeface="Arial" charset="0"/>
              </a:rPr>
              <a:t>phạt.</a:t>
            </a:r>
          </a:p>
          <a:p>
            <a:pPr indent="0" algn="just" eaLnBrk="1" hangingPunct="1">
              <a:lnSpc>
                <a:spcPct val="106000"/>
              </a:lnSpc>
              <a:spcBef>
                <a:spcPts val="600"/>
              </a:spcBef>
              <a:spcAft>
                <a:spcPts val="0"/>
              </a:spcAft>
              <a:buClr>
                <a:srgbClr val="FF0000"/>
              </a:buClr>
              <a:buNone/>
              <a:defRPr/>
            </a:pPr>
            <a:r>
              <a:rPr lang="en-US" sz="1800" b="1" kern="0" smtClean="0">
                <a:solidFill>
                  <a:srgbClr val="0000FF"/>
                </a:solidFill>
                <a:latin typeface="Arial" charset="0"/>
              </a:rPr>
              <a:t>Trường </a:t>
            </a:r>
            <a:r>
              <a:rPr lang="en-US" sz="1800" b="1" kern="0">
                <a:solidFill>
                  <a:srgbClr val="0000FF"/>
                </a:solidFill>
                <a:latin typeface="Arial" charset="0"/>
              </a:rPr>
              <a:t>hợp hành vi vi phạm đã bị ra quyết định xử phạt nhưng cá nhân, tổ chức vi phạm chưa thi hành hoặc đang thi hành quyết định mà sau đó vẫn </a:t>
            </a:r>
            <a:r>
              <a:rPr lang="en-US" sz="1800" b="1" kern="0">
                <a:solidFill>
                  <a:srgbClr val="FF0066"/>
                </a:solidFill>
                <a:latin typeface="Arial" charset="0"/>
              </a:rPr>
              <a:t>tiếp tục thực hiện hành vi vi phạm đó, thì hành vi vi phạm này được coi là hành vi vi phạm </a:t>
            </a:r>
            <a:r>
              <a:rPr lang="en-US" sz="1800" b="1" kern="0" smtClean="0">
                <a:solidFill>
                  <a:srgbClr val="FF0066"/>
                </a:solidFill>
                <a:latin typeface="Arial" charset="0"/>
              </a:rPr>
              <a:t>mới.</a:t>
            </a:r>
          </a:p>
          <a:p>
            <a:pPr indent="-457200" algn="just" eaLnBrk="1" hangingPunct="1">
              <a:lnSpc>
                <a:spcPct val="106000"/>
              </a:lnSpc>
              <a:spcBef>
                <a:spcPts val="600"/>
              </a:spcBef>
              <a:spcAft>
                <a:spcPts val="0"/>
              </a:spcAft>
              <a:buClr>
                <a:srgbClr val="FF0000"/>
              </a:buClr>
              <a:buFont typeface="+mj-lt"/>
              <a:buAutoNum type="arabicPeriod" startAt="4"/>
              <a:defRPr/>
            </a:pPr>
            <a:r>
              <a:rPr lang="en-US" sz="1800" b="1" kern="0" smtClean="0">
                <a:solidFill>
                  <a:srgbClr val="0000FF"/>
                </a:solidFill>
                <a:latin typeface="Arial" charset="0"/>
              </a:rPr>
              <a:t>Trường </a:t>
            </a:r>
            <a:r>
              <a:rPr lang="en-US" sz="1800" b="1" kern="0">
                <a:solidFill>
                  <a:srgbClr val="0000FF"/>
                </a:solidFill>
                <a:latin typeface="Arial" charset="0"/>
              </a:rPr>
              <a:t>hợp cá nhân, tổ chức thực hiện nhiều hành vi vi phạm hành chính trong cùng một vụ vi phạm, thì biên bản vi phạm hành chính phải ghi rõ từng hành vi vi phạm. </a:t>
            </a:r>
          </a:p>
        </p:txBody>
      </p:sp>
    </p:spTree>
    <p:extLst>
      <p:ext uri="{BB962C8B-B14F-4D97-AF65-F5344CB8AC3E}">
        <p14:creationId xmlns:p14="http://schemas.microsoft.com/office/powerpoint/2010/main" val="9262549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0"/>
            <a:ext cx="5638800" cy="6858000"/>
          </a:xfrm>
          <a:prstGeom prst="rect">
            <a:avLst/>
          </a:prstGeom>
        </p:spPr>
      </p:pic>
    </p:spTree>
    <p:extLst>
      <p:ext uri="{BB962C8B-B14F-4D97-AF65-F5344CB8AC3E}">
        <p14:creationId xmlns:p14="http://schemas.microsoft.com/office/powerpoint/2010/main" val="25894522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a:r>
              <a:rPr lang="en-US" sz="2500" b="1" smtClean="0">
                <a:solidFill>
                  <a:srgbClr val="FF0000"/>
                </a:solidFill>
                <a:latin typeface="Arial" panose="020B0604020202020204" pitchFamily="34" charset="0"/>
                <a:cs typeface="Arial" panose="020B0604020202020204" pitchFamily="34" charset="0"/>
              </a:rPr>
              <a:t>Điều </a:t>
            </a:r>
            <a:r>
              <a:rPr lang="en-US" sz="2500" b="1">
                <a:solidFill>
                  <a:srgbClr val="FF0000"/>
                </a:solidFill>
                <a:latin typeface="Arial" panose="020B0604020202020204" pitchFamily="34" charset="0"/>
                <a:cs typeface="Arial" panose="020B0604020202020204" pitchFamily="34" charset="0"/>
              </a:rPr>
              <a:t>6a. Sửa đổi, bổ sung, đính chính quyết định về </a:t>
            </a:r>
            <a:r>
              <a:rPr lang="en-US" sz="2500" b="1" smtClean="0">
                <a:solidFill>
                  <a:srgbClr val="FF0000"/>
                </a:solidFill>
                <a:latin typeface="Arial" panose="020B0604020202020204" pitchFamily="34" charset="0"/>
                <a:cs typeface="Arial" panose="020B0604020202020204" pitchFamily="34" charset="0"/>
              </a:rPr>
              <a:t/>
            </a:r>
            <a:br>
              <a:rPr lang="en-US" sz="2500" b="1" smtClean="0">
                <a:solidFill>
                  <a:srgbClr val="FF0000"/>
                </a:solidFill>
                <a:latin typeface="Arial" panose="020B0604020202020204" pitchFamily="34" charset="0"/>
                <a:cs typeface="Arial" panose="020B0604020202020204" pitchFamily="34" charset="0"/>
              </a:rPr>
            </a:br>
            <a:r>
              <a:rPr lang="en-US" sz="2500" b="1" smtClean="0">
                <a:solidFill>
                  <a:srgbClr val="FF0000"/>
                </a:solidFill>
                <a:latin typeface="Arial" panose="020B0604020202020204" pitchFamily="34" charset="0"/>
                <a:cs typeface="Arial" panose="020B0604020202020204" pitchFamily="34" charset="0"/>
              </a:rPr>
              <a:t>xử </a:t>
            </a:r>
            <a:r>
              <a:rPr lang="en-US" sz="2500" b="1">
                <a:solidFill>
                  <a:srgbClr val="FF0000"/>
                </a:solidFill>
                <a:latin typeface="Arial" panose="020B0604020202020204" pitchFamily="34" charset="0"/>
                <a:cs typeface="Arial" panose="020B0604020202020204" pitchFamily="34" charset="0"/>
              </a:rPr>
              <a:t>lý vi phạm hành chính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indent="-457200" algn="just" eaLnBrk="1" hangingPunct="1">
              <a:lnSpc>
                <a:spcPct val="114000"/>
              </a:lnSpc>
              <a:spcBef>
                <a:spcPts val="1200"/>
              </a:spcBef>
              <a:spcAft>
                <a:spcPts val="0"/>
              </a:spcAft>
              <a:buClr>
                <a:srgbClr val="FF0000"/>
              </a:buClr>
              <a:buFont typeface="+mj-lt"/>
              <a:buAutoNum type="arabicPeriod"/>
              <a:defRPr/>
            </a:pPr>
            <a:r>
              <a:rPr lang="en-US" sz="2200" b="1" kern="0" smtClean="0">
                <a:solidFill>
                  <a:srgbClr val="0000FF"/>
                </a:solidFill>
                <a:latin typeface="Arial" charset="0"/>
              </a:rPr>
              <a:t>Quyết </a:t>
            </a:r>
            <a:r>
              <a:rPr lang="en-US" sz="2200" b="1" kern="0">
                <a:solidFill>
                  <a:srgbClr val="0000FF"/>
                </a:solidFill>
                <a:latin typeface="Arial" charset="0"/>
              </a:rPr>
              <a:t>định về xử lý vi phạm hành chính được </a:t>
            </a:r>
            <a:r>
              <a:rPr lang="en-US" sz="2200" b="1" kern="0">
                <a:solidFill>
                  <a:srgbClr val="FF0066"/>
                </a:solidFill>
                <a:latin typeface="Arial" charset="0"/>
              </a:rPr>
              <a:t>sửa đổi, bổ sung</a:t>
            </a:r>
            <a:r>
              <a:rPr lang="en-US" sz="2200" b="1" kern="0">
                <a:solidFill>
                  <a:srgbClr val="0000FF"/>
                </a:solidFill>
                <a:latin typeface="Arial" charset="0"/>
              </a:rPr>
              <a:t> khi thuộc một trong các trường hợp sau </a:t>
            </a:r>
            <a:r>
              <a:rPr lang="en-US" sz="2200" b="1" kern="0" smtClean="0">
                <a:solidFill>
                  <a:srgbClr val="0000FF"/>
                </a:solidFill>
                <a:latin typeface="Arial" charset="0"/>
              </a:rPr>
              <a:t>đây:</a:t>
            </a:r>
          </a:p>
          <a:p>
            <a:pPr indent="-457200" algn="just" eaLnBrk="1" hangingPunct="1">
              <a:lnSpc>
                <a:spcPct val="114000"/>
              </a:lnSpc>
              <a:spcBef>
                <a:spcPts val="1200"/>
              </a:spcBef>
              <a:spcAft>
                <a:spcPts val="0"/>
              </a:spcAft>
              <a:buClr>
                <a:srgbClr val="FF0000"/>
              </a:buClr>
              <a:buFont typeface="+mj-lt"/>
              <a:buAutoNum type="alphaLcParenR"/>
              <a:defRPr/>
            </a:pPr>
            <a:r>
              <a:rPr lang="en-US" sz="2200" b="1" kern="0" smtClean="0">
                <a:solidFill>
                  <a:srgbClr val="0000FF"/>
                </a:solidFill>
                <a:latin typeface="Arial" charset="0"/>
              </a:rPr>
              <a:t>Có </a:t>
            </a:r>
            <a:r>
              <a:rPr lang="en-US" sz="2200" b="1" kern="0">
                <a:solidFill>
                  <a:srgbClr val="0000FF"/>
                </a:solidFill>
                <a:latin typeface="Arial" charset="0"/>
              </a:rPr>
              <a:t>sai sót về kỹ thuật soạn thảo làm ảnh hưởng đến nội dung của quyết định; </a:t>
            </a:r>
            <a:endParaRPr lang="en-US" sz="2200" b="1" kern="0" smtClean="0">
              <a:solidFill>
                <a:srgbClr val="0000FF"/>
              </a:solidFill>
              <a:latin typeface="Arial" charset="0"/>
            </a:endParaRPr>
          </a:p>
          <a:p>
            <a:pPr indent="-457200" algn="just" eaLnBrk="1" hangingPunct="1">
              <a:lnSpc>
                <a:spcPct val="114000"/>
              </a:lnSpc>
              <a:spcBef>
                <a:spcPts val="1200"/>
              </a:spcBef>
              <a:spcAft>
                <a:spcPts val="0"/>
              </a:spcAft>
              <a:buClr>
                <a:srgbClr val="FF0000"/>
              </a:buClr>
              <a:buFont typeface="+mj-lt"/>
              <a:buAutoNum type="alphaLcParenR"/>
              <a:defRPr/>
            </a:pPr>
            <a:r>
              <a:rPr lang="en-US" sz="2200" b="1" kern="0" smtClean="0">
                <a:solidFill>
                  <a:srgbClr val="0000FF"/>
                </a:solidFill>
                <a:latin typeface="Arial" charset="0"/>
              </a:rPr>
              <a:t>Có </a:t>
            </a:r>
            <a:r>
              <a:rPr lang="en-US" sz="2200" b="1" kern="0">
                <a:solidFill>
                  <a:srgbClr val="0000FF"/>
                </a:solidFill>
                <a:latin typeface="Arial" charset="0"/>
              </a:rPr>
              <a:t>sai sót về nội dung nhưng không làm thay đổi cơ bản nội dung của quyết </a:t>
            </a:r>
            <a:r>
              <a:rPr lang="en-US" sz="2200" b="1" kern="0" smtClean="0">
                <a:solidFill>
                  <a:srgbClr val="0000FF"/>
                </a:solidFill>
                <a:latin typeface="Arial" charset="0"/>
              </a:rPr>
              <a:t>định.</a:t>
            </a:r>
          </a:p>
          <a:p>
            <a:pPr indent="-457200" algn="just" eaLnBrk="1" hangingPunct="1">
              <a:lnSpc>
                <a:spcPct val="114000"/>
              </a:lnSpc>
              <a:spcBef>
                <a:spcPts val="1200"/>
              </a:spcBef>
              <a:spcAft>
                <a:spcPts val="0"/>
              </a:spcAft>
              <a:buClr>
                <a:srgbClr val="FF0000"/>
              </a:buClr>
              <a:buFont typeface="+mj-lt"/>
              <a:buAutoNum type="arabicPeriod" startAt="2"/>
              <a:defRPr/>
            </a:pPr>
            <a:r>
              <a:rPr lang="en-US" sz="2200" b="1" kern="0" smtClean="0">
                <a:solidFill>
                  <a:srgbClr val="0000FF"/>
                </a:solidFill>
                <a:latin typeface="Arial" charset="0"/>
              </a:rPr>
              <a:t>Quyết </a:t>
            </a:r>
            <a:r>
              <a:rPr lang="en-US" sz="2200" b="1" kern="0">
                <a:solidFill>
                  <a:srgbClr val="0000FF"/>
                </a:solidFill>
                <a:latin typeface="Arial" charset="0"/>
              </a:rPr>
              <a:t>định về xử lý vi phạm hành chính được </a:t>
            </a:r>
            <a:r>
              <a:rPr lang="en-US" sz="2200" b="1" kern="0">
                <a:solidFill>
                  <a:srgbClr val="FF0066"/>
                </a:solidFill>
                <a:latin typeface="Arial" charset="0"/>
              </a:rPr>
              <a:t>đính chính </a:t>
            </a:r>
            <a:r>
              <a:rPr lang="en-US" sz="2200" b="1" kern="0">
                <a:solidFill>
                  <a:srgbClr val="0000FF"/>
                </a:solidFill>
                <a:latin typeface="Arial" charset="0"/>
              </a:rPr>
              <a:t>khi có sai sót về kỹ thuật soạn thảo mà không làm ảnh hưởng đến nội dung của quyết định</a:t>
            </a:r>
            <a:r>
              <a:rPr lang="en-US" sz="2200" b="1" kern="0" smtClean="0">
                <a:solidFill>
                  <a:srgbClr val="0000FF"/>
                </a:solidFill>
                <a:latin typeface="Arial" charset="0"/>
              </a:rPr>
              <a:t>.</a:t>
            </a:r>
            <a:endParaRPr lang="en-US" sz="2200" b="1" kern="0">
              <a:solidFill>
                <a:srgbClr val="0000FF"/>
              </a:solidFill>
              <a:latin typeface="Arial" charset="0"/>
            </a:endParaRPr>
          </a:p>
        </p:txBody>
      </p:sp>
    </p:spTree>
    <p:extLst>
      <p:ext uri="{BB962C8B-B14F-4D97-AF65-F5344CB8AC3E}">
        <p14:creationId xmlns:p14="http://schemas.microsoft.com/office/powerpoint/2010/main" val="15871321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492"/>
            <a:ext cx="5638800" cy="6857016"/>
          </a:xfrm>
          <a:prstGeom prst="rect">
            <a:avLst/>
          </a:prstGeom>
        </p:spPr>
      </p:pic>
    </p:spTree>
    <p:extLst>
      <p:ext uri="{BB962C8B-B14F-4D97-AF65-F5344CB8AC3E}">
        <p14:creationId xmlns:p14="http://schemas.microsoft.com/office/powerpoint/2010/main" val="23688286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eaLnBrk="1" hangingPunct="1">
              <a:lnSpc>
                <a:spcPct val="114000"/>
              </a:lnSpc>
              <a:spcBef>
                <a:spcPts val="1200"/>
              </a:spcBef>
              <a:spcAft>
                <a:spcPts val="0"/>
              </a:spcAft>
              <a:defRPr/>
            </a:pPr>
            <a:r>
              <a:rPr lang="en-US" sz="2200" b="1" smtClean="0">
                <a:solidFill>
                  <a:srgbClr val="FF0000"/>
                </a:solidFill>
                <a:latin typeface="Arial" panose="020B0604020202020204" pitchFamily="34" charset="0"/>
                <a:cs typeface="Arial" panose="020B0604020202020204" pitchFamily="34" charset="0"/>
              </a:rPr>
              <a:t>Điều </a:t>
            </a:r>
            <a:r>
              <a:rPr lang="en-US" sz="2200" b="1">
                <a:solidFill>
                  <a:srgbClr val="FF0000"/>
                </a:solidFill>
                <a:latin typeface="Arial" panose="020B0604020202020204" pitchFamily="34" charset="0"/>
                <a:cs typeface="Arial" panose="020B0604020202020204" pitchFamily="34" charset="0"/>
              </a:rPr>
              <a:t>6c. Thời hạn thực hiện việc sửa đổi, bổ sung, đính chính, hủy bỏ, ban hành quyết định mới về xử lý vi phạm hành chính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indent="-457200" algn="just" eaLnBrk="1" hangingPunct="1">
              <a:lnSpc>
                <a:spcPct val="114000"/>
              </a:lnSpc>
              <a:spcBef>
                <a:spcPts val="1200"/>
              </a:spcBef>
              <a:spcAft>
                <a:spcPts val="0"/>
              </a:spcAft>
              <a:buClr>
                <a:srgbClr val="FF0000"/>
              </a:buClr>
              <a:buFont typeface="Wingdings" panose="05000000000000000000" pitchFamily="2" charset="2"/>
              <a:buChar char="Ø"/>
              <a:defRPr/>
            </a:pPr>
            <a:r>
              <a:rPr lang="en-US" sz="2200" b="1" kern="0" smtClean="0">
                <a:solidFill>
                  <a:srgbClr val="0000FF"/>
                </a:solidFill>
                <a:latin typeface="Arial" charset="0"/>
              </a:rPr>
              <a:t>Thời </a:t>
            </a:r>
            <a:r>
              <a:rPr lang="en-US" sz="2200" b="1" kern="0">
                <a:solidFill>
                  <a:srgbClr val="0000FF"/>
                </a:solidFill>
                <a:latin typeface="Arial" charset="0"/>
              </a:rPr>
              <a:t>hạn thực hiện việc sửa đổi, bổ sung, đính chính, hủy bỏ, ban hành quyết định mới về xử lý vi phạm hành chính là </a:t>
            </a:r>
            <a:r>
              <a:rPr lang="en-US" sz="2200" b="1" kern="0">
                <a:solidFill>
                  <a:srgbClr val="FF0066"/>
                </a:solidFill>
                <a:latin typeface="Arial" charset="0"/>
              </a:rPr>
              <a:t>01 năm</a:t>
            </a:r>
            <a:r>
              <a:rPr lang="en-US" sz="2200" b="1" kern="0">
                <a:solidFill>
                  <a:srgbClr val="0000FF"/>
                </a:solidFill>
                <a:latin typeface="Arial" charset="0"/>
              </a:rPr>
              <a:t>, kể từ ngày ra quyết định, trừ trường hợp hết thời hiệu quy định tại điểm a khoản 1 và điểm a khoản 2 Điều 6 Luật xử lý vi phạm hành chính</a:t>
            </a:r>
            <a:r>
              <a:rPr lang="en-US" sz="2200" b="1" kern="0" smtClean="0">
                <a:solidFill>
                  <a:srgbClr val="0000FF"/>
                </a:solidFill>
                <a:latin typeface="Arial" charset="0"/>
              </a:rPr>
              <a:t>.</a:t>
            </a:r>
            <a:endParaRPr lang="en-US" sz="2200" b="1" kern="0">
              <a:solidFill>
                <a:srgbClr val="0000FF"/>
              </a:solidFill>
              <a:latin typeface="Arial" charset="0"/>
            </a:endParaRPr>
          </a:p>
        </p:txBody>
      </p:sp>
    </p:spTree>
    <p:extLst>
      <p:ext uri="{BB962C8B-B14F-4D97-AF65-F5344CB8AC3E}">
        <p14:creationId xmlns:p14="http://schemas.microsoft.com/office/powerpoint/2010/main" val="834188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eaLnBrk="1" hangingPunct="1">
              <a:lnSpc>
                <a:spcPct val="114000"/>
              </a:lnSpc>
              <a:spcBef>
                <a:spcPts val="1200"/>
              </a:spcBef>
              <a:spcAft>
                <a:spcPts val="0"/>
              </a:spcAft>
              <a:defRPr/>
            </a:pPr>
            <a:r>
              <a:rPr lang="en-US" sz="1900" b="1" smtClean="0">
                <a:solidFill>
                  <a:srgbClr val="FF0000"/>
                </a:solidFill>
                <a:latin typeface="Arial" panose="020B0604020202020204" pitchFamily="34" charset="0"/>
                <a:cs typeface="Arial" panose="020B0604020202020204" pitchFamily="34" charset="0"/>
              </a:rPr>
              <a:t>Điều </a:t>
            </a:r>
            <a:r>
              <a:rPr lang="en-US" sz="1900" b="1">
                <a:solidFill>
                  <a:srgbClr val="FF0000"/>
                </a:solidFill>
                <a:latin typeface="Arial" panose="020B0604020202020204" pitchFamily="34" charset="0"/>
                <a:cs typeface="Arial" panose="020B0604020202020204" pitchFamily="34" charset="0"/>
              </a:rPr>
              <a:t>6d. Hiệu lực, thời hạn, thời hiệu thi hành của quyết định sửa đổi, </a:t>
            </a:r>
            <a:r>
              <a:rPr lang="en-US" sz="1900" b="1" smtClean="0">
                <a:solidFill>
                  <a:srgbClr val="FF0000"/>
                </a:solidFill>
                <a:latin typeface="Arial" panose="020B0604020202020204" pitchFamily="34" charset="0"/>
                <a:cs typeface="Arial" panose="020B0604020202020204" pitchFamily="34" charset="0"/>
              </a:rPr>
              <a:t/>
            </a:r>
            <a:br>
              <a:rPr lang="en-US" sz="1900" b="1" smtClean="0">
                <a:solidFill>
                  <a:srgbClr val="FF0000"/>
                </a:solidFill>
                <a:latin typeface="Arial" panose="020B0604020202020204" pitchFamily="34" charset="0"/>
                <a:cs typeface="Arial" panose="020B0604020202020204" pitchFamily="34" charset="0"/>
              </a:rPr>
            </a:br>
            <a:r>
              <a:rPr lang="en-US" sz="1900" b="1" smtClean="0">
                <a:solidFill>
                  <a:srgbClr val="FF0000"/>
                </a:solidFill>
                <a:latin typeface="Arial" panose="020B0604020202020204" pitchFamily="34" charset="0"/>
                <a:cs typeface="Arial" panose="020B0604020202020204" pitchFamily="34" charset="0"/>
              </a:rPr>
              <a:t>bổ </a:t>
            </a:r>
            <a:r>
              <a:rPr lang="en-US" sz="1900" b="1">
                <a:solidFill>
                  <a:srgbClr val="FF0000"/>
                </a:solidFill>
                <a:latin typeface="Arial" panose="020B0604020202020204" pitchFamily="34" charset="0"/>
                <a:cs typeface="Arial" panose="020B0604020202020204" pitchFamily="34" charset="0"/>
              </a:rPr>
              <a:t>sung, hủy bỏ, quyết định mới về xử lý vi phạm hành chính, văn bản đính chính quyết định về xử lý vi phạm hành chính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indent="-457200" algn="just" eaLnBrk="1" hangingPunct="1">
              <a:lnSpc>
                <a:spcPct val="114000"/>
              </a:lnSpc>
              <a:spcBef>
                <a:spcPts val="1200"/>
              </a:spcBef>
              <a:spcAft>
                <a:spcPts val="0"/>
              </a:spcAft>
              <a:buClr>
                <a:srgbClr val="FF0000"/>
              </a:buClr>
              <a:buFont typeface="+mj-lt"/>
              <a:buAutoNum type="arabicPeriod"/>
              <a:defRPr/>
            </a:pPr>
            <a:r>
              <a:rPr lang="en-US" sz="1900" b="1" kern="0" smtClean="0">
                <a:solidFill>
                  <a:srgbClr val="0000FF"/>
                </a:solidFill>
                <a:latin typeface="Arial" charset="0"/>
              </a:rPr>
              <a:t>Quyết </a:t>
            </a:r>
            <a:r>
              <a:rPr lang="en-US" sz="1900" b="1" kern="0">
                <a:solidFill>
                  <a:srgbClr val="0000FF"/>
                </a:solidFill>
                <a:latin typeface="Arial" charset="0"/>
              </a:rPr>
              <a:t>định sửa đổi, bổ sung, hủy bỏ, quyết định mới về xử lý vi phạm hành chính, văn bản đính chính quyết định về xử lý vi phạm hành chính </a:t>
            </a:r>
            <a:r>
              <a:rPr lang="en-US" sz="1900" b="1" kern="0">
                <a:solidFill>
                  <a:srgbClr val="FF0066"/>
                </a:solidFill>
                <a:latin typeface="Arial" charset="0"/>
              </a:rPr>
              <a:t>có hiệu lực kể từ thời điểm ký hoặc thời điểm cụ thể ghi trong quyết </a:t>
            </a:r>
            <a:r>
              <a:rPr lang="en-US" sz="1900" b="1" kern="0" smtClean="0">
                <a:solidFill>
                  <a:srgbClr val="FF0066"/>
                </a:solidFill>
                <a:latin typeface="Arial" charset="0"/>
              </a:rPr>
              <a:t>định.</a:t>
            </a:r>
          </a:p>
          <a:p>
            <a:pPr indent="-457200" algn="just" eaLnBrk="1" hangingPunct="1">
              <a:lnSpc>
                <a:spcPct val="114000"/>
              </a:lnSpc>
              <a:spcBef>
                <a:spcPts val="1200"/>
              </a:spcBef>
              <a:spcAft>
                <a:spcPts val="0"/>
              </a:spcAft>
              <a:buClr>
                <a:srgbClr val="FF0000"/>
              </a:buClr>
              <a:buFont typeface="+mj-lt"/>
              <a:buAutoNum type="arabicPeriod"/>
              <a:defRPr/>
            </a:pPr>
            <a:r>
              <a:rPr lang="en-US" sz="1900" b="1" kern="0" smtClean="0">
                <a:solidFill>
                  <a:srgbClr val="0000FF"/>
                </a:solidFill>
                <a:latin typeface="Arial" charset="0"/>
              </a:rPr>
              <a:t>Thời </a:t>
            </a:r>
            <a:r>
              <a:rPr lang="en-US" sz="1900" b="1" kern="0">
                <a:solidFill>
                  <a:srgbClr val="0000FF"/>
                </a:solidFill>
                <a:latin typeface="Arial" charset="0"/>
              </a:rPr>
              <a:t>hạn thi hành quyết định sửa đổi, bổ sung, quyết định mới về xử lý vi phạm hành chính là </a:t>
            </a:r>
            <a:r>
              <a:rPr lang="en-US" sz="1900" b="1" kern="0">
                <a:solidFill>
                  <a:srgbClr val="FF0066"/>
                </a:solidFill>
                <a:latin typeface="Arial" charset="0"/>
              </a:rPr>
              <a:t>10 ngày làm việc</a:t>
            </a:r>
            <a:r>
              <a:rPr lang="en-US" sz="1900" b="1" kern="0">
                <a:solidFill>
                  <a:srgbClr val="0000FF"/>
                </a:solidFill>
                <a:latin typeface="Arial" charset="0"/>
              </a:rPr>
              <a:t>, kể từ ngày cá nhân, tổ chức vi phạm nhận được quyết định. Đối với quyết định sửa đổi, bổ sung, quyết định mới về áp dụng biện pháp xử lý vi phạm hành chính giáo dục tại xã, phường, thị trấn, thì cá nhân vi phạm phải thi hành ngay khi nhận được quyết </a:t>
            </a:r>
            <a:r>
              <a:rPr lang="en-US" sz="1900" b="1" kern="0" smtClean="0">
                <a:solidFill>
                  <a:srgbClr val="0000FF"/>
                </a:solidFill>
                <a:latin typeface="Arial" charset="0"/>
              </a:rPr>
              <a:t>định.</a:t>
            </a:r>
          </a:p>
          <a:p>
            <a:pPr indent="-457200" algn="just" eaLnBrk="1" hangingPunct="1">
              <a:lnSpc>
                <a:spcPct val="114000"/>
              </a:lnSpc>
              <a:spcBef>
                <a:spcPts val="1200"/>
              </a:spcBef>
              <a:spcAft>
                <a:spcPts val="0"/>
              </a:spcAft>
              <a:buClr>
                <a:srgbClr val="FF0000"/>
              </a:buClr>
              <a:buFont typeface="+mj-lt"/>
              <a:buAutoNum type="arabicPeriod"/>
              <a:defRPr/>
            </a:pPr>
            <a:r>
              <a:rPr lang="en-US" sz="1900" b="1" kern="0" smtClean="0">
                <a:solidFill>
                  <a:srgbClr val="0000FF"/>
                </a:solidFill>
                <a:latin typeface="Arial" charset="0"/>
              </a:rPr>
              <a:t>Thời </a:t>
            </a:r>
            <a:r>
              <a:rPr lang="en-US" sz="1900" b="1" kern="0">
                <a:solidFill>
                  <a:srgbClr val="0000FF"/>
                </a:solidFill>
                <a:latin typeface="Arial" charset="0"/>
              </a:rPr>
              <a:t>hiệu thi hành quyết định sửa đổi, bổ sung, quyết định mới về xử lý vi phạm hành chính là </a:t>
            </a:r>
            <a:r>
              <a:rPr lang="en-US" sz="1900" b="1" kern="0">
                <a:solidFill>
                  <a:srgbClr val="FF0066"/>
                </a:solidFill>
                <a:latin typeface="Arial" charset="0"/>
              </a:rPr>
              <a:t>01 năm</a:t>
            </a:r>
            <a:r>
              <a:rPr lang="en-US" sz="1900" b="1" kern="0">
                <a:solidFill>
                  <a:srgbClr val="0000FF"/>
                </a:solidFill>
                <a:latin typeface="Arial" charset="0"/>
              </a:rPr>
              <a:t>, kể từ ngày ban hành quyết định. Đối với quyết định sửa đổi, bổ sung, quyết định mới về áp dụng biện pháp xử lý vi phạm hành chính giáo dục tại xã, phường, thị trấn, thì thời hiệu thi hành là 06 tháng, kể từ ngày ban hành quyết định</a:t>
            </a:r>
            <a:r>
              <a:rPr lang="en-US" sz="1900" b="1" kern="0" smtClean="0">
                <a:solidFill>
                  <a:srgbClr val="0000FF"/>
                </a:solidFill>
                <a:latin typeface="Arial" charset="0"/>
              </a:rPr>
              <a:t>.</a:t>
            </a:r>
            <a:endParaRPr lang="en-US" sz="1900" b="1" kern="0">
              <a:solidFill>
                <a:srgbClr val="0000FF"/>
              </a:solidFill>
              <a:latin typeface="Arial" charset="0"/>
            </a:endParaRPr>
          </a:p>
        </p:txBody>
      </p:sp>
    </p:spTree>
    <p:extLst>
      <p:ext uri="{BB962C8B-B14F-4D97-AF65-F5344CB8AC3E}">
        <p14:creationId xmlns:p14="http://schemas.microsoft.com/office/powerpoint/2010/main" val="33304230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eaLnBrk="1" hangingPunct="1">
              <a:lnSpc>
                <a:spcPct val="114000"/>
              </a:lnSpc>
              <a:spcBef>
                <a:spcPts val="1200"/>
              </a:spcBef>
              <a:spcAft>
                <a:spcPts val="0"/>
              </a:spcAft>
              <a:defRPr/>
            </a:pPr>
            <a:r>
              <a:rPr lang="en-US" sz="2000" b="1" smtClean="0">
                <a:solidFill>
                  <a:srgbClr val="FF0000"/>
                </a:solidFill>
                <a:latin typeface="Arial" panose="020B0604020202020204" pitchFamily="34" charset="0"/>
                <a:cs typeface="Arial" panose="020B0604020202020204" pitchFamily="34" charset="0"/>
              </a:rPr>
              <a:t>Điều </a:t>
            </a:r>
            <a:r>
              <a:rPr lang="en-US" sz="2000" b="1">
                <a:solidFill>
                  <a:srgbClr val="FF0000"/>
                </a:solidFill>
                <a:latin typeface="Arial" panose="020B0604020202020204" pitchFamily="34" charset="0"/>
                <a:cs typeface="Arial" panose="020B0604020202020204" pitchFamily="34" charset="0"/>
              </a:rPr>
              <a:t>8. Công bố công khai trên các phương tiện thông tin đại chúng việc xử phạt đối với cá nhân, tổ chức vi phạm hành chính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indent="-457200" algn="just" eaLnBrk="1" hangingPunct="1">
              <a:lnSpc>
                <a:spcPct val="114000"/>
              </a:lnSpc>
              <a:spcBef>
                <a:spcPts val="1200"/>
              </a:spcBef>
              <a:spcAft>
                <a:spcPts val="0"/>
              </a:spcAft>
              <a:buClr>
                <a:srgbClr val="FF0000"/>
              </a:buClr>
              <a:buFont typeface="+mj-lt"/>
              <a:buAutoNum type="arabicPeriod"/>
              <a:defRPr/>
            </a:pPr>
            <a:r>
              <a:rPr lang="en-US" sz="2100" b="1" kern="0" smtClean="0">
                <a:solidFill>
                  <a:srgbClr val="0000FF"/>
                </a:solidFill>
                <a:latin typeface="Arial" charset="0"/>
              </a:rPr>
              <a:t>Đối </a:t>
            </a:r>
            <a:r>
              <a:rPr lang="en-US" sz="2100" b="1" kern="0">
                <a:solidFill>
                  <a:srgbClr val="0000FF"/>
                </a:solidFill>
                <a:latin typeface="Arial" charset="0"/>
              </a:rPr>
              <a:t>với các trường hợp vi phạm phải được công bố công khai theo quy định tại khoản 1 Điều 72 Luật xử lý vi phạm hành chính, thủ trưởng cơ quan, đơn vị của người đã ra quyết định xử phạt gửi </a:t>
            </a:r>
            <a:r>
              <a:rPr lang="en-US" sz="2100" b="1" kern="0">
                <a:solidFill>
                  <a:srgbClr val="FF0066"/>
                </a:solidFill>
                <a:latin typeface="Arial" charset="0"/>
              </a:rPr>
              <a:t>văn bản về việc công bố công khai và bản sao quyết định xử phạt vi phạm hành chính </a:t>
            </a:r>
            <a:r>
              <a:rPr lang="en-US" sz="2100" b="1" kern="0">
                <a:solidFill>
                  <a:srgbClr val="0000FF"/>
                </a:solidFill>
                <a:latin typeface="Arial" charset="0"/>
              </a:rPr>
              <a:t>đến người phụ trách báo hoặc trang thông tin điện tử của cơ quan quản lý cấp bộ, cấp sở hoặc của Ủy ban nhân dân cấp tỉnh nơi xảy ra vi phạm trong thời hạn </a:t>
            </a:r>
            <a:r>
              <a:rPr lang="en-US" sz="2100" b="1" kern="0">
                <a:solidFill>
                  <a:srgbClr val="FF0066"/>
                </a:solidFill>
                <a:latin typeface="Arial" charset="0"/>
              </a:rPr>
              <a:t>03 ngày làm việc</a:t>
            </a:r>
            <a:r>
              <a:rPr lang="en-US" sz="2100" b="1" kern="0">
                <a:solidFill>
                  <a:srgbClr val="0000FF"/>
                </a:solidFill>
                <a:latin typeface="Arial" charset="0"/>
              </a:rPr>
              <a:t>, kể từ ngày ra quyết định xử </a:t>
            </a:r>
            <a:r>
              <a:rPr lang="en-US" sz="2100" b="1" kern="0" smtClean="0">
                <a:solidFill>
                  <a:srgbClr val="0000FF"/>
                </a:solidFill>
                <a:latin typeface="Arial" charset="0"/>
              </a:rPr>
              <a:t>phạt.</a:t>
            </a:r>
          </a:p>
          <a:p>
            <a:pPr indent="-457200" algn="just" eaLnBrk="1" hangingPunct="1">
              <a:lnSpc>
                <a:spcPct val="114000"/>
              </a:lnSpc>
              <a:spcBef>
                <a:spcPts val="1200"/>
              </a:spcBef>
              <a:spcAft>
                <a:spcPts val="0"/>
              </a:spcAft>
              <a:buClr>
                <a:srgbClr val="FF0000"/>
              </a:buClr>
              <a:buFont typeface="+mj-lt"/>
              <a:buAutoNum type="arabicPeriod"/>
              <a:defRPr/>
            </a:pPr>
            <a:r>
              <a:rPr lang="en-US" sz="2100" b="1" kern="0" smtClean="0">
                <a:solidFill>
                  <a:srgbClr val="FF0066"/>
                </a:solidFill>
                <a:latin typeface="Arial" charset="0"/>
              </a:rPr>
              <a:t>Nội </a:t>
            </a:r>
            <a:r>
              <a:rPr lang="en-US" sz="2100" b="1" kern="0">
                <a:solidFill>
                  <a:srgbClr val="FF0066"/>
                </a:solidFill>
                <a:latin typeface="Arial" charset="0"/>
              </a:rPr>
              <a:t>dung thông tin công bố công khai gồm: </a:t>
            </a:r>
            <a:r>
              <a:rPr lang="en-US" sz="2100" b="1" kern="0">
                <a:solidFill>
                  <a:srgbClr val="0000FF"/>
                </a:solidFill>
                <a:latin typeface="Arial" charset="0"/>
              </a:rPr>
              <a:t>Họ, tên, địa chỉ nghề nghiệp của người vi phạm hoặc tên, địa chỉ của tổ chức vi phạm; hành vi vi phạm hành chính; hậu quả hoặc ảnh hưởng của hành vi vi phạm; hình thức xử phạt, biện pháp khắc phục hậu quả và thời gian thực hiện</a:t>
            </a:r>
            <a:r>
              <a:rPr lang="en-US" sz="2100" b="1" kern="0" smtClean="0">
                <a:solidFill>
                  <a:srgbClr val="0000FF"/>
                </a:solidFill>
                <a:latin typeface="Arial" charset="0"/>
              </a:rPr>
              <a:t>.</a:t>
            </a:r>
            <a:endParaRPr lang="en-US" sz="2100" b="1" kern="0">
              <a:solidFill>
                <a:srgbClr val="0000FF"/>
              </a:solidFill>
              <a:latin typeface="Arial" charset="0"/>
            </a:endParaRPr>
          </a:p>
        </p:txBody>
      </p:sp>
    </p:spTree>
    <p:extLst>
      <p:ext uri="{BB962C8B-B14F-4D97-AF65-F5344CB8AC3E}">
        <p14:creationId xmlns:p14="http://schemas.microsoft.com/office/powerpoint/2010/main" val="288477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eaLnBrk="1" hangingPunct="1">
              <a:lnSpc>
                <a:spcPct val="114000"/>
              </a:lnSpc>
              <a:spcBef>
                <a:spcPts val="12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10. Hình thức, thủ tục thu, nộp tiền phạt</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indent="-457200" algn="just" eaLnBrk="1" hangingPunct="1">
              <a:lnSpc>
                <a:spcPct val="110000"/>
              </a:lnSpc>
              <a:spcBef>
                <a:spcPts val="1000"/>
              </a:spcBef>
              <a:spcAft>
                <a:spcPts val="0"/>
              </a:spcAft>
              <a:buClr>
                <a:srgbClr val="FF0000"/>
              </a:buClr>
              <a:buFont typeface="+mj-lt"/>
              <a:buAutoNum type="arabicPeriod"/>
              <a:defRPr/>
            </a:pPr>
            <a:r>
              <a:rPr lang="en-US" sz="1800" b="1" kern="0" smtClean="0">
                <a:solidFill>
                  <a:srgbClr val="0000FF"/>
                </a:solidFill>
                <a:latin typeface="Arial" charset="0"/>
              </a:rPr>
              <a:t>Cá </a:t>
            </a:r>
            <a:r>
              <a:rPr lang="en-US" sz="1800" b="1" kern="0">
                <a:solidFill>
                  <a:srgbClr val="0000FF"/>
                </a:solidFill>
                <a:latin typeface="Arial" charset="0"/>
              </a:rPr>
              <a:t>nhân, tổ chức vi phạm thực hiện việc nộp tiền phạt theo một trong các hình thức </a:t>
            </a:r>
            <a:r>
              <a:rPr lang="en-US" sz="1800" b="1" kern="0" smtClean="0">
                <a:solidFill>
                  <a:srgbClr val="0000FF"/>
                </a:solidFill>
                <a:latin typeface="Arial" charset="0"/>
              </a:rPr>
              <a:t>sau:</a:t>
            </a:r>
          </a:p>
          <a:p>
            <a:pPr indent="-457200" algn="just" eaLnBrk="1" hangingPunct="1">
              <a:lnSpc>
                <a:spcPct val="110000"/>
              </a:lnSpc>
              <a:spcBef>
                <a:spcPts val="1000"/>
              </a:spcBef>
              <a:spcAft>
                <a:spcPts val="0"/>
              </a:spcAft>
              <a:buClr>
                <a:srgbClr val="FF0000"/>
              </a:buClr>
              <a:buFont typeface="+mj-lt"/>
              <a:buAutoNum type="alphaLcParenR"/>
              <a:defRPr/>
            </a:pPr>
            <a:r>
              <a:rPr lang="en-US" sz="1800" b="1" kern="0" smtClean="0">
                <a:solidFill>
                  <a:srgbClr val="FF0066"/>
                </a:solidFill>
                <a:latin typeface="Arial" charset="0"/>
              </a:rPr>
              <a:t>Nộp </a:t>
            </a:r>
            <a:r>
              <a:rPr lang="en-US" sz="1800" b="1" kern="0">
                <a:solidFill>
                  <a:srgbClr val="FF0066"/>
                </a:solidFill>
                <a:latin typeface="Arial" charset="0"/>
              </a:rPr>
              <a:t>trực tiếp tại Kho bạc nhà nước hoặc ngân hàng thương mại </a:t>
            </a:r>
            <a:r>
              <a:rPr lang="en-US" sz="1800" b="1" kern="0">
                <a:solidFill>
                  <a:srgbClr val="0000FF"/>
                </a:solidFill>
                <a:latin typeface="Arial" charset="0"/>
              </a:rPr>
              <a:t>nơi Kho bạc nhà nước ủy nhiệm thu tiền phạt được ghi trong quyết định xử </a:t>
            </a:r>
            <a:r>
              <a:rPr lang="en-US" sz="1800" b="1" kern="0" smtClean="0">
                <a:solidFill>
                  <a:srgbClr val="0000FF"/>
                </a:solidFill>
                <a:latin typeface="Arial" charset="0"/>
              </a:rPr>
              <a:t>phạt;</a:t>
            </a:r>
          </a:p>
          <a:p>
            <a:pPr indent="-457200" algn="just" eaLnBrk="1" hangingPunct="1">
              <a:lnSpc>
                <a:spcPct val="110000"/>
              </a:lnSpc>
              <a:spcBef>
                <a:spcPts val="1000"/>
              </a:spcBef>
              <a:spcAft>
                <a:spcPts val="0"/>
              </a:spcAft>
              <a:buClr>
                <a:srgbClr val="FF0000"/>
              </a:buClr>
              <a:buFont typeface="+mj-lt"/>
              <a:buAutoNum type="alphaLcParenR"/>
              <a:defRPr/>
            </a:pPr>
            <a:r>
              <a:rPr lang="en-US" sz="1800" b="1" kern="0" smtClean="0">
                <a:solidFill>
                  <a:srgbClr val="FF0066"/>
                </a:solidFill>
                <a:latin typeface="Arial" charset="0"/>
              </a:rPr>
              <a:t>Nộp </a:t>
            </a:r>
            <a:r>
              <a:rPr lang="en-US" sz="1800" b="1" kern="0">
                <a:solidFill>
                  <a:srgbClr val="FF0066"/>
                </a:solidFill>
                <a:latin typeface="Arial" charset="0"/>
              </a:rPr>
              <a:t>trực tiếp hoặc chuyển khoản </a:t>
            </a:r>
            <a:r>
              <a:rPr lang="en-US" sz="1800" b="1" kern="0">
                <a:solidFill>
                  <a:srgbClr val="0000FF"/>
                </a:solidFill>
                <a:latin typeface="Arial" charset="0"/>
              </a:rPr>
              <a:t>vào tài khoản của Kho bạc nhà nước được ghi trong quyết định xử </a:t>
            </a:r>
            <a:r>
              <a:rPr lang="en-US" sz="1800" b="1" kern="0" smtClean="0">
                <a:solidFill>
                  <a:srgbClr val="0000FF"/>
                </a:solidFill>
                <a:latin typeface="Arial" charset="0"/>
              </a:rPr>
              <a:t>phạt;</a:t>
            </a:r>
          </a:p>
          <a:p>
            <a:pPr indent="-457200" algn="just" eaLnBrk="1" hangingPunct="1">
              <a:lnSpc>
                <a:spcPct val="110000"/>
              </a:lnSpc>
              <a:spcBef>
                <a:spcPts val="1000"/>
              </a:spcBef>
              <a:spcAft>
                <a:spcPts val="0"/>
              </a:spcAft>
              <a:buClr>
                <a:srgbClr val="FF0000"/>
              </a:buClr>
              <a:buFont typeface="+mj-lt"/>
              <a:buAutoNum type="alphaLcParenR"/>
              <a:defRPr/>
            </a:pPr>
            <a:r>
              <a:rPr lang="en-US" sz="1800" b="1" kern="0" smtClean="0">
                <a:solidFill>
                  <a:srgbClr val="FF0066"/>
                </a:solidFill>
                <a:latin typeface="Arial" charset="0"/>
              </a:rPr>
              <a:t>Nộp </a:t>
            </a:r>
            <a:r>
              <a:rPr lang="en-US" sz="1800" b="1" kern="0">
                <a:solidFill>
                  <a:srgbClr val="FF0066"/>
                </a:solidFill>
                <a:latin typeface="Arial" charset="0"/>
              </a:rPr>
              <a:t>phạt trực tiếp cho người có thẩm quyền xử phạt </a:t>
            </a:r>
            <a:r>
              <a:rPr lang="en-US" sz="1800" b="1" kern="0">
                <a:solidFill>
                  <a:srgbClr val="0000FF"/>
                </a:solidFill>
                <a:latin typeface="Arial" charset="0"/>
              </a:rPr>
              <a:t>theo quy định tại khoản 1 Điều 56, khoản 2 Điều 78 Luật xử lý vi phạm hành chính hoặc nộp trực tiếp cho cảng vụ hoặc đại diện cảng vụ hàng không đối với trường hợp người bị xử phạt là hành khách quá cảnh qua lãnh thổ Việt Nam để thực hiện chuyến bay quốc tế xuất phát từ lãnh thổ Việt Nam; thành viên tổ bay làm nhiệm vụ trên chuyến bay quá cảnh qua lãnh thổ Việt Nam; thành viên tổ bay của hãng hàng không nước ngoài thực hiện chuyến bay quốc tế xuất phát từ lãnh thổ Việt </a:t>
            </a:r>
            <a:r>
              <a:rPr lang="en-US" sz="1800" b="1" kern="0" smtClean="0">
                <a:solidFill>
                  <a:srgbClr val="0000FF"/>
                </a:solidFill>
                <a:latin typeface="Arial" charset="0"/>
              </a:rPr>
              <a:t>Nam;</a:t>
            </a:r>
          </a:p>
          <a:p>
            <a:pPr indent="-457200" algn="just" eaLnBrk="1" hangingPunct="1">
              <a:lnSpc>
                <a:spcPct val="110000"/>
              </a:lnSpc>
              <a:spcBef>
                <a:spcPts val="1000"/>
              </a:spcBef>
              <a:spcAft>
                <a:spcPts val="0"/>
              </a:spcAft>
              <a:buClr>
                <a:srgbClr val="FF0000"/>
              </a:buClr>
              <a:buFont typeface="+mj-lt"/>
              <a:buAutoNum type="alphaLcParenR"/>
              <a:defRPr/>
            </a:pPr>
            <a:r>
              <a:rPr lang="en-US" sz="1800" b="1" kern="0" smtClean="0">
                <a:solidFill>
                  <a:srgbClr val="0000FF"/>
                </a:solidFill>
                <a:latin typeface="Arial" charset="0"/>
              </a:rPr>
              <a:t>Nộp </a:t>
            </a:r>
            <a:r>
              <a:rPr lang="en-US" sz="1800" b="1" kern="0">
                <a:solidFill>
                  <a:srgbClr val="0000FF"/>
                </a:solidFill>
                <a:latin typeface="Arial" charset="0"/>
              </a:rPr>
              <a:t>tiền phạt vi phạm hành chính trong lĩnh vực giao thông đường bộ vào Kho bạc nhà nước thông qua </a:t>
            </a:r>
            <a:r>
              <a:rPr lang="en-US" sz="1800" b="1" kern="0">
                <a:solidFill>
                  <a:srgbClr val="FF0066"/>
                </a:solidFill>
                <a:latin typeface="Arial" charset="0"/>
              </a:rPr>
              <a:t>dịch vụ bưu chính công ích</a:t>
            </a:r>
            <a:r>
              <a:rPr lang="en-US" sz="1800" b="1" kern="0" smtClean="0">
                <a:solidFill>
                  <a:srgbClr val="FF0066"/>
                </a:solidFill>
                <a:latin typeface="Arial" charset="0"/>
              </a:rPr>
              <a:t>.</a:t>
            </a:r>
            <a:endParaRPr lang="en-US" sz="1800" b="1" kern="0">
              <a:solidFill>
                <a:srgbClr val="FF0066"/>
              </a:solidFill>
              <a:latin typeface="Arial" charset="0"/>
            </a:endParaRPr>
          </a:p>
        </p:txBody>
      </p:sp>
    </p:spTree>
    <p:extLst>
      <p:ext uri="{BB962C8B-B14F-4D97-AF65-F5344CB8AC3E}">
        <p14:creationId xmlns:p14="http://schemas.microsoft.com/office/powerpoint/2010/main" val="36221592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eaLnBrk="1" hangingPunct="1">
              <a:lnSpc>
                <a:spcPct val="110000"/>
              </a:lnSpc>
              <a:spcBef>
                <a:spcPts val="10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13. Xác định tuổi của đối tượng bị áp dụng </a:t>
            </a:r>
            <a:r>
              <a:rPr lang="en-US" sz="2400" b="1" smtClean="0">
                <a:solidFill>
                  <a:srgbClr val="FF0000"/>
                </a:solidFill>
                <a:latin typeface="Arial" panose="020B0604020202020204" pitchFamily="34" charset="0"/>
                <a:cs typeface="Arial" panose="020B0604020202020204" pitchFamily="34" charset="0"/>
              </a:rPr>
              <a:t/>
            </a:r>
            <a:br>
              <a:rPr lang="en-US" sz="2400" b="1" smtClean="0">
                <a:solidFill>
                  <a:srgbClr val="FF0000"/>
                </a:solidFill>
                <a:latin typeface="Arial" panose="020B0604020202020204" pitchFamily="34" charset="0"/>
                <a:cs typeface="Arial" panose="020B0604020202020204" pitchFamily="34" charset="0"/>
              </a:rPr>
            </a:br>
            <a:r>
              <a:rPr lang="en-US" sz="2400" b="1" smtClean="0">
                <a:solidFill>
                  <a:srgbClr val="FF0000"/>
                </a:solidFill>
                <a:latin typeface="Arial" panose="020B0604020202020204" pitchFamily="34" charset="0"/>
                <a:cs typeface="Arial" panose="020B0604020202020204" pitchFamily="34" charset="0"/>
              </a:rPr>
              <a:t>biện </a:t>
            </a:r>
            <a:r>
              <a:rPr lang="en-US" sz="2400" b="1">
                <a:solidFill>
                  <a:srgbClr val="FF0000"/>
                </a:solidFill>
                <a:latin typeface="Arial" panose="020B0604020202020204" pitchFamily="34" charset="0"/>
                <a:cs typeface="Arial" panose="020B0604020202020204" pitchFamily="34" charset="0"/>
              </a:rPr>
              <a:t>pháp xử lý hành chính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indent="-457200" algn="just" eaLnBrk="1" hangingPunct="1">
              <a:lnSpc>
                <a:spcPct val="114000"/>
              </a:lnSpc>
              <a:spcBef>
                <a:spcPts val="1200"/>
              </a:spcBef>
              <a:spcAft>
                <a:spcPts val="0"/>
              </a:spcAft>
              <a:buClr>
                <a:srgbClr val="FF0000"/>
              </a:buClr>
              <a:buFont typeface="+mj-lt"/>
              <a:buAutoNum type="arabicPeriod"/>
              <a:defRPr/>
            </a:pPr>
            <a:r>
              <a:rPr lang="en-US" sz="2000" b="1" kern="0" smtClean="0">
                <a:solidFill>
                  <a:srgbClr val="0000FF"/>
                </a:solidFill>
                <a:latin typeface="Arial" charset="0"/>
              </a:rPr>
              <a:t>Người </a:t>
            </a:r>
            <a:r>
              <a:rPr lang="en-US" sz="2000" b="1" kern="0">
                <a:solidFill>
                  <a:srgbClr val="0000FF"/>
                </a:solidFill>
                <a:latin typeface="Arial" charset="0"/>
              </a:rPr>
              <a:t>có thẩm quyền lập hồ sơ đề nghị áp dụng các biện pháp xử lý hành chính xác định tuổi của đối tượng bị áp dụng biện pháp xử lý hành chính căn cứ theo giấy khai sinh của đối tượng. </a:t>
            </a:r>
            <a:r>
              <a:rPr lang="en-US" sz="2000" b="1" kern="0">
                <a:solidFill>
                  <a:srgbClr val="FF0066"/>
                </a:solidFill>
                <a:latin typeface="Arial" charset="0"/>
              </a:rPr>
              <a:t>Trường hợp không có giấy khai sinh hoặc không thể xác định chính xác</a:t>
            </a:r>
            <a:r>
              <a:rPr lang="en-US" sz="2000" b="1" kern="0">
                <a:solidFill>
                  <a:srgbClr val="0000FF"/>
                </a:solidFill>
                <a:latin typeface="Arial" charset="0"/>
              </a:rPr>
              <a:t> ngày, tháng, năm sinh trong giấy khai sinh, thì căn cứ vào chứng minh nhân dân, hộ chiếu, sổ hộ khẩu hoặc các giấy tờ khác được cơ quan có thẩm quyền cấp có ghi rõ ngày, tháng, năm </a:t>
            </a:r>
            <a:r>
              <a:rPr lang="en-US" sz="2000" b="1" kern="0" smtClean="0">
                <a:solidFill>
                  <a:srgbClr val="0000FF"/>
                </a:solidFill>
                <a:latin typeface="Arial" charset="0"/>
              </a:rPr>
              <a:t>sinh.</a:t>
            </a:r>
          </a:p>
          <a:p>
            <a:pPr indent="-457200" algn="just" eaLnBrk="1" hangingPunct="1">
              <a:lnSpc>
                <a:spcPct val="114000"/>
              </a:lnSpc>
              <a:spcBef>
                <a:spcPts val="1200"/>
              </a:spcBef>
              <a:spcAft>
                <a:spcPts val="0"/>
              </a:spcAft>
              <a:buClr>
                <a:srgbClr val="FF0000"/>
              </a:buClr>
              <a:buFont typeface="+mj-lt"/>
              <a:buAutoNum type="arabicPeriod"/>
              <a:defRPr/>
            </a:pPr>
            <a:r>
              <a:rPr lang="en-US" sz="2000" b="1" kern="0" smtClean="0">
                <a:solidFill>
                  <a:srgbClr val="FF0066"/>
                </a:solidFill>
                <a:latin typeface="Arial" charset="0"/>
              </a:rPr>
              <a:t>Trường </a:t>
            </a:r>
            <a:r>
              <a:rPr lang="en-US" sz="2000" b="1" kern="0">
                <a:solidFill>
                  <a:srgbClr val="FF0066"/>
                </a:solidFill>
                <a:latin typeface="Arial" charset="0"/>
              </a:rPr>
              <a:t>hợp không có các giấy tờ trên </a:t>
            </a:r>
            <a:r>
              <a:rPr lang="en-US" sz="2000" b="1" kern="0">
                <a:solidFill>
                  <a:srgbClr val="0000FF"/>
                </a:solidFill>
                <a:latin typeface="Arial" charset="0"/>
              </a:rPr>
              <a:t>để xác định độ tuổi xử lý vi phạm hành chính thì căn cứ vào sổ hộ tịch hoặc các giấy tờ, sổ sách, tài liệu khác của cơ quan nhà nước có liên quan để xác định độ tuổi của đối </a:t>
            </a:r>
            <a:r>
              <a:rPr lang="en-US" sz="2000" b="1" kern="0" smtClean="0">
                <a:solidFill>
                  <a:srgbClr val="0000FF"/>
                </a:solidFill>
                <a:latin typeface="Arial" charset="0"/>
              </a:rPr>
              <a:t>tượng.</a:t>
            </a:r>
          </a:p>
          <a:p>
            <a:pPr indent="-457200" algn="just" eaLnBrk="1" hangingPunct="1">
              <a:lnSpc>
                <a:spcPct val="114000"/>
              </a:lnSpc>
              <a:spcBef>
                <a:spcPts val="1200"/>
              </a:spcBef>
              <a:spcAft>
                <a:spcPts val="0"/>
              </a:spcAft>
              <a:buClr>
                <a:srgbClr val="FF0000"/>
              </a:buClr>
              <a:buFont typeface="+mj-lt"/>
              <a:buAutoNum type="arabicPeriod"/>
              <a:defRPr/>
            </a:pPr>
            <a:r>
              <a:rPr lang="en-US" sz="2000" b="1" kern="0" smtClean="0">
                <a:solidFill>
                  <a:srgbClr val="FF0066"/>
                </a:solidFill>
                <a:latin typeface="Arial" charset="0"/>
              </a:rPr>
              <a:t>Trường </a:t>
            </a:r>
            <a:r>
              <a:rPr lang="en-US" sz="2000" b="1" kern="0">
                <a:solidFill>
                  <a:srgbClr val="FF0066"/>
                </a:solidFill>
                <a:latin typeface="Arial" charset="0"/>
              </a:rPr>
              <a:t>hợp thông tin ngày, tháng, năm sinh ghi trong các giấy tờ trên không thống nhất</a:t>
            </a:r>
            <a:r>
              <a:rPr lang="en-US" sz="2000" b="1" kern="0">
                <a:solidFill>
                  <a:srgbClr val="0000FF"/>
                </a:solidFill>
                <a:latin typeface="Arial" charset="0"/>
              </a:rPr>
              <a:t>, thì xác định theo ngày, tháng, năm sinh trong giấy tờ theo hướng có lợi nhất cho đối tượng</a:t>
            </a:r>
            <a:r>
              <a:rPr lang="en-US" sz="2000" b="1" kern="0" smtClean="0">
                <a:solidFill>
                  <a:srgbClr val="0000FF"/>
                </a:solidFill>
                <a:latin typeface="Arial" charset="0"/>
              </a:rPr>
              <a:t>.</a:t>
            </a:r>
            <a:endParaRPr lang="en-US" sz="2000" b="1" kern="0">
              <a:solidFill>
                <a:srgbClr val="0000FF"/>
              </a:solidFill>
              <a:latin typeface="Arial" charset="0"/>
            </a:endParaRPr>
          </a:p>
        </p:txBody>
      </p:sp>
    </p:spTree>
    <p:extLst>
      <p:ext uri="{BB962C8B-B14F-4D97-AF65-F5344CB8AC3E}">
        <p14:creationId xmlns:p14="http://schemas.microsoft.com/office/powerpoint/2010/main" val="25635418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eaLnBrk="1" hangingPunct="1">
              <a:lnSpc>
                <a:spcPct val="110000"/>
              </a:lnSpc>
              <a:spcBef>
                <a:spcPts val="10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13. Xác định tuổi của đối tượng bị áp dụng </a:t>
            </a:r>
            <a:r>
              <a:rPr lang="en-US" sz="2400" b="1" smtClean="0">
                <a:solidFill>
                  <a:srgbClr val="FF0000"/>
                </a:solidFill>
                <a:latin typeface="Arial" panose="020B0604020202020204" pitchFamily="34" charset="0"/>
                <a:cs typeface="Arial" panose="020B0604020202020204" pitchFamily="34" charset="0"/>
              </a:rPr>
              <a:t/>
            </a:r>
            <a:br>
              <a:rPr lang="en-US" sz="2400" b="1" smtClean="0">
                <a:solidFill>
                  <a:srgbClr val="FF0000"/>
                </a:solidFill>
                <a:latin typeface="Arial" panose="020B0604020202020204" pitchFamily="34" charset="0"/>
                <a:cs typeface="Arial" panose="020B0604020202020204" pitchFamily="34" charset="0"/>
              </a:rPr>
            </a:br>
            <a:r>
              <a:rPr lang="en-US" sz="2400" b="1" smtClean="0">
                <a:solidFill>
                  <a:srgbClr val="FF0000"/>
                </a:solidFill>
                <a:latin typeface="Arial" panose="020B0604020202020204" pitchFamily="34" charset="0"/>
                <a:cs typeface="Arial" panose="020B0604020202020204" pitchFamily="34" charset="0"/>
              </a:rPr>
              <a:t>biện </a:t>
            </a:r>
            <a:r>
              <a:rPr lang="en-US" sz="2400" b="1">
                <a:solidFill>
                  <a:srgbClr val="FF0000"/>
                </a:solidFill>
                <a:latin typeface="Arial" panose="020B0604020202020204" pitchFamily="34" charset="0"/>
                <a:cs typeface="Arial" panose="020B0604020202020204" pitchFamily="34" charset="0"/>
              </a:rPr>
              <a:t>pháp xử lý hành chính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indent="-457200" algn="just" eaLnBrk="1" hangingPunct="1">
              <a:lnSpc>
                <a:spcPct val="106000"/>
              </a:lnSpc>
              <a:spcBef>
                <a:spcPts val="700"/>
              </a:spcBef>
              <a:spcAft>
                <a:spcPts val="0"/>
              </a:spcAft>
              <a:buClr>
                <a:srgbClr val="FF0000"/>
              </a:buClr>
              <a:buFont typeface="+mj-lt"/>
              <a:buAutoNum type="arabicPeriod" startAt="2"/>
              <a:defRPr/>
            </a:pPr>
            <a:r>
              <a:rPr lang="en-US" sz="1900" b="1" kern="0" smtClean="0">
                <a:solidFill>
                  <a:srgbClr val="0000FF"/>
                </a:solidFill>
                <a:latin typeface="Arial" charset="0"/>
              </a:rPr>
              <a:t>Trường </a:t>
            </a:r>
            <a:r>
              <a:rPr lang="en-US" sz="1900" b="1" kern="0">
                <a:solidFill>
                  <a:srgbClr val="0000FF"/>
                </a:solidFill>
                <a:latin typeface="Arial" charset="0"/>
              </a:rPr>
              <a:t>hợp giấy tờ quy định tại khoản 1 Điều này không ghi rõ ngày, tháng, năm sinh, thì việc xác định ngày, tháng, năm sinh được tính như </a:t>
            </a:r>
            <a:r>
              <a:rPr lang="en-US" sz="1900" b="1" kern="0" smtClean="0">
                <a:solidFill>
                  <a:srgbClr val="0000FF"/>
                </a:solidFill>
                <a:latin typeface="Arial" charset="0"/>
              </a:rPr>
              <a:t>sau:</a:t>
            </a:r>
          </a:p>
          <a:p>
            <a:pPr indent="-457200" algn="just" eaLnBrk="1" hangingPunct="1">
              <a:lnSpc>
                <a:spcPct val="106000"/>
              </a:lnSpc>
              <a:spcBef>
                <a:spcPts val="700"/>
              </a:spcBef>
              <a:spcAft>
                <a:spcPts val="0"/>
              </a:spcAft>
              <a:buClr>
                <a:srgbClr val="FF0000"/>
              </a:buClr>
              <a:buFont typeface="+mj-lt"/>
              <a:buAutoNum type="alphaLcParenR"/>
              <a:defRPr/>
            </a:pPr>
            <a:r>
              <a:rPr lang="en-US" sz="1900" b="1" kern="0" smtClean="0">
                <a:solidFill>
                  <a:srgbClr val="0000FF"/>
                </a:solidFill>
                <a:latin typeface="Arial" charset="0"/>
              </a:rPr>
              <a:t>Nếu </a:t>
            </a:r>
            <a:r>
              <a:rPr lang="en-US" sz="1900" b="1" kern="0">
                <a:solidFill>
                  <a:srgbClr val="0000FF"/>
                </a:solidFill>
                <a:latin typeface="Arial" charset="0"/>
              </a:rPr>
              <a:t>xác định được tháng cụ thể, nhưng không xác định được ngày nào trong tháng, thì </a:t>
            </a:r>
            <a:r>
              <a:rPr lang="en-US" sz="1900" b="1" kern="0">
                <a:solidFill>
                  <a:srgbClr val="FF0066"/>
                </a:solidFill>
                <a:latin typeface="Arial" charset="0"/>
              </a:rPr>
              <a:t>lấy ngày cuối cùng của tháng đó làm ngày </a:t>
            </a:r>
            <a:r>
              <a:rPr lang="en-US" sz="1900" b="1" kern="0" smtClean="0">
                <a:solidFill>
                  <a:srgbClr val="FF0066"/>
                </a:solidFill>
                <a:latin typeface="Arial" charset="0"/>
              </a:rPr>
              <a:t>sinh</a:t>
            </a:r>
            <a:r>
              <a:rPr lang="en-US" sz="1900" b="1" kern="0" smtClean="0">
                <a:solidFill>
                  <a:srgbClr val="0000FF"/>
                </a:solidFill>
                <a:latin typeface="Arial" charset="0"/>
              </a:rPr>
              <a:t>;</a:t>
            </a:r>
          </a:p>
          <a:p>
            <a:pPr indent="-457200" algn="just" eaLnBrk="1" hangingPunct="1">
              <a:lnSpc>
                <a:spcPct val="106000"/>
              </a:lnSpc>
              <a:spcBef>
                <a:spcPts val="700"/>
              </a:spcBef>
              <a:spcAft>
                <a:spcPts val="0"/>
              </a:spcAft>
              <a:buClr>
                <a:srgbClr val="FF0000"/>
              </a:buClr>
              <a:buFont typeface="+mj-lt"/>
              <a:buAutoNum type="alphaLcParenR"/>
              <a:defRPr/>
            </a:pPr>
            <a:r>
              <a:rPr lang="en-US" sz="1900" b="1" kern="0" smtClean="0">
                <a:solidFill>
                  <a:srgbClr val="0000FF"/>
                </a:solidFill>
                <a:latin typeface="Arial" charset="0"/>
              </a:rPr>
              <a:t>Nếu </a:t>
            </a:r>
            <a:r>
              <a:rPr lang="en-US" sz="1900" b="1" kern="0">
                <a:solidFill>
                  <a:srgbClr val="0000FF"/>
                </a:solidFill>
                <a:latin typeface="Arial" charset="0"/>
              </a:rPr>
              <a:t>xác định được quý cụ thể của năm, nhưng không xác định được ngày tháng nào trong quý, thì </a:t>
            </a:r>
            <a:r>
              <a:rPr lang="en-US" sz="1900" b="1" kern="0">
                <a:solidFill>
                  <a:srgbClr val="FF0066"/>
                </a:solidFill>
                <a:latin typeface="Arial" charset="0"/>
              </a:rPr>
              <a:t>lấy ngày cuối cùng của tháng cuối cùng trong quý đó làm ngày </a:t>
            </a:r>
            <a:r>
              <a:rPr lang="en-US" sz="1900" b="1" kern="0" smtClean="0">
                <a:solidFill>
                  <a:srgbClr val="FF0066"/>
                </a:solidFill>
                <a:latin typeface="Arial" charset="0"/>
              </a:rPr>
              <a:t>sinh</a:t>
            </a:r>
            <a:r>
              <a:rPr lang="en-US" sz="1900" b="1" kern="0" smtClean="0">
                <a:solidFill>
                  <a:srgbClr val="0000FF"/>
                </a:solidFill>
                <a:latin typeface="Arial" charset="0"/>
              </a:rPr>
              <a:t>;</a:t>
            </a:r>
          </a:p>
          <a:p>
            <a:pPr indent="-457200" algn="just" eaLnBrk="1" hangingPunct="1">
              <a:lnSpc>
                <a:spcPct val="106000"/>
              </a:lnSpc>
              <a:spcBef>
                <a:spcPts val="700"/>
              </a:spcBef>
              <a:spcAft>
                <a:spcPts val="0"/>
              </a:spcAft>
              <a:buClr>
                <a:srgbClr val="FF0000"/>
              </a:buClr>
              <a:buFont typeface="+mj-lt"/>
              <a:buAutoNum type="alphaLcParenR"/>
              <a:defRPr/>
            </a:pPr>
            <a:r>
              <a:rPr lang="en-US" sz="1900" b="1" kern="0" smtClean="0">
                <a:solidFill>
                  <a:srgbClr val="0000FF"/>
                </a:solidFill>
                <a:latin typeface="Arial" charset="0"/>
              </a:rPr>
              <a:t>Nếu </a:t>
            </a:r>
            <a:r>
              <a:rPr lang="en-US" sz="1900" b="1" kern="0">
                <a:solidFill>
                  <a:srgbClr val="0000FF"/>
                </a:solidFill>
                <a:latin typeface="Arial" charset="0"/>
              </a:rPr>
              <a:t>xác định được cụ thể nửa đầu năm hay nửa cuối năm, nhưng không xác định được ngày, tháng nào trong nửa đầu năm hoặc nửa cuối năm, thì </a:t>
            </a:r>
            <a:r>
              <a:rPr lang="en-US" sz="1900" b="1" kern="0">
                <a:solidFill>
                  <a:srgbClr val="FF0066"/>
                </a:solidFill>
                <a:latin typeface="Arial" charset="0"/>
              </a:rPr>
              <a:t>lấy ngày 30 tháng 6 hoặc ngày 31 tháng 12 của năm đó làm ngày </a:t>
            </a:r>
            <a:r>
              <a:rPr lang="en-US" sz="1900" b="1" kern="0" smtClean="0">
                <a:solidFill>
                  <a:srgbClr val="FF0066"/>
                </a:solidFill>
                <a:latin typeface="Arial" charset="0"/>
              </a:rPr>
              <a:t>sinh</a:t>
            </a:r>
            <a:r>
              <a:rPr lang="en-US" sz="1900" b="1" kern="0" smtClean="0">
                <a:solidFill>
                  <a:srgbClr val="0000FF"/>
                </a:solidFill>
                <a:latin typeface="Arial" charset="0"/>
              </a:rPr>
              <a:t>;</a:t>
            </a:r>
          </a:p>
          <a:p>
            <a:pPr indent="-457200" algn="just" eaLnBrk="1" hangingPunct="1">
              <a:lnSpc>
                <a:spcPct val="106000"/>
              </a:lnSpc>
              <a:spcBef>
                <a:spcPts val="700"/>
              </a:spcBef>
              <a:spcAft>
                <a:spcPts val="0"/>
              </a:spcAft>
              <a:buClr>
                <a:srgbClr val="FF0000"/>
              </a:buClr>
              <a:buFont typeface="+mj-lt"/>
              <a:buAutoNum type="alphaLcParenR"/>
              <a:defRPr/>
            </a:pPr>
            <a:r>
              <a:rPr lang="en-US" sz="1900" b="1" kern="0" smtClean="0">
                <a:solidFill>
                  <a:srgbClr val="0000FF"/>
                </a:solidFill>
                <a:latin typeface="Arial" charset="0"/>
              </a:rPr>
              <a:t>Nếu </a:t>
            </a:r>
            <a:r>
              <a:rPr lang="en-US" sz="1900" b="1" kern="0">
                <a:solidFill>
                  <a:srgbClr val="0000FF"/>
                </a:solidFill>
                <a:latin typeface="Arial" charset="0"/>
              </a:rPr>
              <a:t>xác định được năm cụ thể nhưng không xác định được ngày, tháng, thì </a:t>
            </a:r>
            <a:r>
              <a:rPr lang="en-US" sz="1900" b="1" kern="0">
                <a:solidFill>
                  <a:srgbClr val="FF0066"/>
                </a:solidFill>
                <a:latin typeface="Arial" charset="0"/>
              </a:rPr>
              <a:t>lấy ngày 31 tháng 12 của năm đó làm ngày </a:t>
            </a:r>
            <a:r>
              <a:rPr lang="en-US" sz="1900" b="1" kern="0" smtClean="0">
                <a:solidFill>
                  <a:srgbClr val="FF0066"/>
                </a:solidFill>
                <a:latin typeface="Arial" charset="0"/>
              </a:rPr>
              <a:t>sinh</a:t>
            </a:r>
            <a:r>
              <a:rPr lang="en-US" sz="1900" b="1" kern="0" smtClean="0">
                <a:solidFill>
                  <a:srgbClr val="0000FF"/>
                </a:solidFill>
                <a:latin typeface="Arial" charset="0"/>
              </a:rPr>
              <a:t>.</a:t>
            </a:r>
          </a:p>
          <a:p>
            <a:pPr indent="-457200" algn="just" eaLnBrk="1" hangingPunct="1">
              <a:lnSpc>
                <a:spcPct val="106000"/>
              </a:lnSpc>
              <a:spcBef>
                <a:spcPts val="700"/>
              </a:spcBef>
              <a:spcAft>
                <a:spcPts val="0"/>
              </a:spcAft>
              <a:buClr>
                <a:srgbClr val="FF0000"/>
              </a:buClr>
              <a:buFont typeface="+mj-lt"/>
              <a:buAutoNum type="arabicPeriod" startAt="3"/>
              <a:defRPr/>
            </a:pPr>
            <a:r>
              <a:rPr lang="en-US" sz="1900" b="1" kern="0" smtClean="0">
                <a:solidFill>
                  <a:srgbClr val="0000FF"/>
                </a:solidFill>
                <a:latin typeface="Arial" charset="0"/>
              </a:rPr>
              <a:t>Việc </a:t>
            </a:r>
            <a:r>
              <a:rPr lang="en-US" sz="1900" b="1" kern="0">
                <a:solidFill>
                  <a:srgbClr val="0000FF"/>
                </a:solidFill>
                <a:latin typeface="Arial" charset="0"/>
              </a:rPr>
              <a:t>xác định độ tuổi tại khoản 1 và khoản 2 Điều này phải được thể hiện bằng văn bản</a:t>
            </a:r>
            <a:r>
              <a:rPr lang="en-US" sz="1900" b="1" kern="0" smtClean="0">
                <a:solidFill>
                  <a:srgbClr val="0000FF"/>
                </a:solidFill>
                <a:latin typeface="Arial" charset="0"/>
              </a:rPr>
              <a:t>.</a:t>
            </a:r>
            <a:endParaRPr lang="en-US" sz="1900" b="1" kern="0">
              <a:solidFill>
                <a:srgbClr val="0000FF"/>
              </a:solidFill>
              <a:latin typeface="Arial" charset="0"/>
            </a:endParaRPr>
          </a:p>
        </p:txBody>
      </p:sp>
    </p:spTree>
    <p:extLst>
      <p:ext uri="{BB962C8B-B14F-4D97-AF65-F5344CB8AC3E}">
        <p14:creationId xmlns:p14="http://schemas.microsoft.com/office/powerpoint/2010/main" val="22998503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eaLnBrk="1" hangingPunct="1">
              <a:lnSpc>
                <a:spcPct val="114000"/>
              </a:lnSpc>
              <a:spcBef>
                <a:spcPts val="12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14. Xử phạt vi phạm hành chính đối với </a:t>
            </a:r>
            <a:r>
              <a:rPr lang="en-US" sz="2400" b="1" smtClean="0">
                <a:solidFill>
                  <a:srgbClr val="FF0000"/>
                </a:solidFill>
                <a:latin typeface="Arial" panose="020B0604020202020204" pitchFamily="34" charset="0"/>
                <a:cs typeface="Arial" panose="020B0604020202020204" pitchFamily="34" charset="0"/>
              </a:rPr>
              <a:t/>
            </a:r>
            <a:br>
              <a:rPr lang="en-US" sz="2400" b="1" smtClean="0">
                <a:solidFill>
                  <a:srgbClr val="FF0000"/>
                </a:solidFill>
                <a:latin typeface="Arial" panose="020B0604020202020204" pitchFamily="34" charset="0"/>
                <a:cs typeface="Arial" panose="020B0604020202020204" pitchFamily="34" charset="0"/>
              </a:rPr>
            </a:br>
            <a:r>
              <a:rPr lang="en-US" sz="2400" b="1" smtClean="0">
                <a:solidFill>
                  <a:srgbClr val="FF0000"/>
                </a:solidFill>
                <a:latin typeface="Arial" panose="020B0604020202020204" pitchFamily="34" charset="0"/>
                <a:cs typeface="Arial" panose="020B0604020202020204" pitchFamily="34" charset="0"/>
              </a:rPr>
              <a:t>người </a:t>
            </a:r>
            <a:r>
              <a:rPr lang="en-US" sz="2400" b="1">
                <a:solidFill>
                  <a:srgbClr val="FF0000"/>
                </a:solidFill>
                <a:latin typeface="Arial" panose="020B0604020202020204" pitchFamily="34" charset="0"/>
                <a:cs typeface="Arial" panose="020B0604020202020204" pitchFamily="34" charset="0"/>
              </a:rPr>
              <a:t>chưa thành niên</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indent="-457200" algn="just" eaLnBrk="1" hangingPunct="1">
              <a:lnSpc>
                <a:spcPct val="114000"/>
              </a:lnSpc>
              <a:spcBef>
                <a:spcPts val="1200"/>
              </a:spcBef>
              <a:spcAft>
                <a:spcPts val="0"/>
              </a:spcAft>
              <a:buClr>
                <a:srgbClr val="FF0000"/>
              </a:buClr>
              <a:buFont typeface="+mj-lt"/>
              <a:buAutoNum type="arabicPeriod"/>
              <a:defRPr/>
            </a:pPr>
            <a:r>
              <a:rPr lang="en-US" sz="2200" b="1" kern="0" smtClean="0">
                <a:solidFill>
                  <a:srgbClr val="0000FF"/>
                </a:solidFill>
                <a:latin typeface="Arial" charset="0"/>
              </a:rPr>
              <a:t>Khi </a:t>
            </a:r>
            <a:r>
              <a:rPr lang="en-US" sz="2200" b="1" kern="0">
                <a:solidFill>
                  <a:srgbClr val="0000FF"/>
                </a:solidFill>
                <a:latin typeface="Arial" charset="0"/>
              </a:rPr>
              <a:t>tiến hành xử phạt vi phạm hành chính đối với người chưa thành niên, trường hợp không xác định được chính xác tuổi để áp dụng hình thức xử phạt, thì người có thẩm quyền xử phạt lựa chọn </a:t>
            </a:r>
            <a:r>
              <a:rPr lang="en-US" sz="2200" b="1" kern="0">
                <a:solidFill>
                  <a:srgbClr val="FF0066"/>
                </a:solidFill>
                <a:latin typeface="Arial" charset="0"/>
              </a:rPr>
              <a:t>áp dụng hình thức xử phạt có lợi nhất cho người vi </a:t>
            </a:r>
            <a:r>
              <a:rPr lang="en-US" sz="2200" b="1" kern="0" smtClean="0">
                <a:solidFill>
                  <a:srgbClr val="FF0066"/>
                </a:solidFill>
                <a:latin typeface="Arial" charset="0"/>
              </a:rPr>
              <a:t>phạm.</a:t>
            </a:r>
          </a:p>
          <a:p>
            <a:pPr indent="-457200" algn="just" eaLnBrk="1" hangingPunct="1">
              <a:lnSpc>
                <a:spcPct val="114000"/>
              </a:lnSpc>
              <a:spcBef>
                <a:spcPts val="1200"/>
              </a:spcBef>
              <a:spcAft>
                <a:spcPts val="0"/>
              </a:spcAft>
              <a:buClr>
                <a:srgbClr val="FF0000"/>
              </a:buClr>
              <a:buFont typeface="+mj-lt"/>
              <a:buAutoNum type="arabicPeriod"/>
              <a:defRPr/>
            </a:pPr>
            <a:r>
              <a:rPr lang="en-US" sz="2200" b="1" kern="0" smtClean="0">
                <a:solidFill>
                  <a:srgbClr val="0000FF"/>
                </a:solidFill>
                <a:latin typeface="Arial" charset="0"/>
              </a:rPr>
              <a:t>Trước </a:t>
            </a:r>
            <a:r>
              <a:rPr lang="en-US" sz="2200" b="1" kern="0">
                <a:solidFill>
                  <a:srgbClr val="0000FF"/>
                </a:solidFill>
                <a:latin typeface="Arial" charset="0"/>
              </a:rPr>
              <a:t>khi quyết định xử phạt cảnh cáo đối với người chưa thành niên vi phạm hành chính, người có thẩm quyền xử phạt hành chính phải xem xét các điều kiện áp dụng biện pháp nhắc nhở quy định tại Điều 139 Luật xử lý vi phạm hành chính và Điều 15 của Nghị định này. </a:t>
            </a:r>
            <a:r>
              <a:rPr lang="en-US" sz="2200" b="1" kern="0">
                <a:solidFill>
                  <a:srgbClr val="FF0066"/>
                </a:solidFill>
                <a:latin typeface="Arial" charset="0"/>
              </a:rPr>
              <a:t>Chỉ ra quyết định xử phạt cảnh cáo đối với người chưa thành niên khi không đủ các điều kiện áp dụng biện pháp nhắc nhở</a:t>
            </a:r>
            <a:r>
              <a:rPr lang="en-US" sz="2200" b="1" kern="0" smtClean="0">
                <a:solidFill>
                  <a:srgbClr val="FF0066"/>
                </a:solidFill>
                <a:latin typeface="Arial" charset="0"/>
              </a:rPr>
              <a:t>.</a:t>
            </a:r>
            <a:endParaRPr lang="en-US" sz="2200" b="1" kern="0">
              <a:solidFill>
                <a:srgbClr val="FF0066"/>
              </a:solidFill>
              <a:latin typeface="Arial" charset="0"/>
            </a:endParaRPr>
          </a:p>
        </p:txBody>
      </p:sp>
    </p:spTree>
    <p:extLst>
      <p:ext uri="{BB962C8B-B14F-4D97-AF65-F5344CB8AC3E}">
        <p14:creationId xmlns:p14="http://schemas.microsoft.com/office/powerpoint/2010/main" val="33903544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3552"/>
            <a:ext cx="9144000" cy="5990896"/>
          </a:xfrm>
          <a:prstGeom prst="rect">
            <a:avLst/>
          </a:prstGeom>
        </p:spPr>
      </p:pic>
    </p:spTree>
    <p:extLst>
      <p:ext uri="{BB962C8B-B14F-4D97-AF65-F5344CB8AC3E}">
        <p14:creationId xmlns:p14="http://schemas.microsoft.com/office/powerpoint/2010/main" val="11857723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eaLnBrk="1" hangingPunct="1">
              <a:lnSpc>
                <a:spcPct val="114000"/>
              </a:lnSpc>
              <a:spcBef>
                <a:spcPts val="12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15. Biện pháp nhắc nhở</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indent="-457200" algn="just" eaLnBrk="1" hangingPunct="1">
              <a:lnSpc>
                <a:spcPct val="108000"/>
              </a:lnSpc>
              <a:spcBef>
                <a:spcPts val="800"/>
              </a:spcBef>
              <a:spcAft>
                <a:spcPts val="0"/>
              </a:spcAft>
              <a:buClr>
                <a:srgbClr val="FF0000"/>
              </a:buClr>
              <a:buFont typeface="+mj-lt"/>
              <a:buAutoNum type="arabicPeriod"/>
              <a:defRPr/>
            </a:pPr>
            <a:r>
              <a:rPr lang="en-US" sz="1900" b="1" kern="0" smtClean="0">
                <a:solidFill>
                  <a:srgbClr val="0000FF"/>
                </a:solidFill>
                <a:latin typeface="Arial" charset="0"/>
              </a:rPr>
              <a:t>Biện </a:t>
            </a:r>
            <a:r>
              <a:rPr lang="en-US" sz="1900" b="1" kern="0">
                <a:solidFill>
                  <a:srgbClr val="0000FF"/>
                </a:solidFill>
                <a:latin typeface="Arial" charset="0"/>
              </a:rPr>
              <a:t>pháp nhắc nhở là biện pháp mang tính giáo dục được áp dụng thay thế cho hình thức xử phạt cảnh cáo đối với người chưa thành niên vi phạm hành chính để người chưa thành niên nhận thức được những vi phạm của </a:t>
            </a:r>
            <a:r>
              <a:rPr lang="en-US" sz="1900" b="1" kern="0" smtClean="0">
                <a:solidFill>
                  <a:srgbClr val="0000FF"/>
                </a:solidFill>
                <a:latin typeface="Arial" charset="0"/>
              </a:rPr>
              <a:t>mình.</a:t>
            </a:r>
          </a:p>
          <a:p>
            <a:pPr indent="-457200" algn="just" eaLnBrk="1" hangingPunct="1">
              <a:lnSpc>
                <a:spcPct val="108000"/>
              </a:lnSpc>
              <a:spcBef>
                <a:spcPts val="800"/>
              </a:spcBef>
              <a:spcAft>
                <a:spcPts val="0"/>
              </a:spcAft>
              <a:buClr>
                <a:srgbClr val="FF0000"/>
              </a:buClr>
              <a:buFont typeface="+mj-lt"/>
              <a:buAutoNum type="arabicPeriod"/>
              <a:defRPr/>
            </a:pPr>
            <a:r>
              <a:rPr lang="en-US" sz="1900" b="1" kern="0" smtClean="0">
                <a:solidFill>
                  <a:srgbClr val="0000FF"/>
                </a:solidFill>
                <a:latin typeface="Arial" charset="0"/>
              </a:rPr>
              <a:t>Đối </a:t>
            </a:r>
            <a:r>
              <a:rPr lang="en-US" sz="1900" b="1" kern="0">
                <a:solidFill>
                  <a:srgbClr val="0000FF"/>
                </a:solidFill>
                <a:latin typeface="Arial" charset="0"/>
              </a:rPr>
              <a:t>tượng và điều kiện áp dụng biện pháp nhắc </a:t>
            </a:r>
            <a:r>
              <a:rPr lang="en-US" sz="1900" b="1" kern="0" smtClean="0">
                <a:solidFill>
                  <a:srgbClr val="0000FF"/>
                </a:solidFill>
                <a:latin typeface="Arial" charset="0"/>
              </a:rPr>
              <a:t>nhở:</a:t>
            </a:r>
          </a:p>
          <a:p>
            <a:pPr indent="-457200" algn="just" eaLnBrk="1" hangingPunct="1">
              <a:lnSpc>
                <a:spcPct val="108000"/>
              </a:lnSpc>
              <a:spcBef>
                <a:spcPts val="800"/>
              </a:spcBef>
              <a:spcAft>
                <a:spcPts val="0"/>
              </a:spcAft>
              <a:buClr>
                <a:srgbClr val="FF0000"/>
              </a:buClr>
              <a:buFont typeface="+mj-lt"/>
              <a:buAutoNum type="alphaLcParenR"/>
              <a:defRPr/>
            </a:pPr>
            <a:r>
              <a:rPr lang="en-US" sz="1900" b="1" kern="0" smtClean="0">
                <a:solidFill>
                  <a:srgbClr val="0000FF"/>
                </a:solidFill>
                <a:latin typeface="Arial" charset="0"/>
              </a:rPr>
              <a:t>Người </a:t>
            </a:r>
            <a:r>
              <a:rPr lang="en-US" sz="1900" b="1" kern="0">
                <a:solidFill>
                  <a:srgbClr val="0000FF"/>
                </a:solidFill>
                <a:latin typeface="Arial" charset="0"/>
              </a:rPr>
              <a:t>chưa thành niên </a:t>
            </a:r>
            <a:r>
              <a:rPr lang="en-US" sz="1900" b="1" kern="0">
                <a:solidFill>
                  <a:srgbClr val="FF0066"/>
                </a:solidFill>
                <a:latin typeface="Arial" charset="0"/>
              </a:rPr>
              <a:t>từ đủ 14 tuổi đến dưới 16 tuổi </a:t>
            </a:r>
            <a:r>
              <a:rPr lang="en-US" sz="1900" b="1" kern="0">
                <a:solidFill>
                  <a:srgbClr val="0000FF"/>
                </a:solidFill>
                <a:latin typeface="Arial" charset="0"/>
              </a:rPr>
              <a:t>bị xử phạt vi phạm hành chính khi họ tự nguyện khai báo, thừa nhận và thành thật hối lỗi về hành vi vi phạm của </a:t>
            </a:r>
            <a:r>
              <a:rPr lang="en-US" sz="1900" b="1" kern="0" smtClean="0">
                <a:solidFill>
                  <a:srgbClr val="0000FF"/>
                </a:solidFill>
                <a:latin typeface="Arial" charset="0"/>
              </a:rPr>
              <a:t>mình;</a:t>
            </a:r>
          </a:p>
          <a:p>
            <a:pPr indent="-457200" algn="just" eaLnBrk="1" hangingPunct="1">
              <a:lnSpc>
                <a:spcPct val="108000"/>
              </a:lnSpc>
              <a:spcBef>
                <a:spcPts val="800"/>
              </a:spcBef>
              <a:spcAft>
                <a:spcPts val="0"/>
              </a:spcAft>
              <a:buClr>
                <a:srgbClr val="FF0000"/>
              </a:buClr>
              <a:buFont typeface="+mj-lt"/>
              <a:buAutoNum type="alphaLcParenR"/>
              <a:defRPr/>
            </a:pPr>
            <a:r>
              <a:rPr lang="en-US" sz="1900" b="1" kern="0" smtClean="0">
                <a:solidFill>
                  <a:srgbClr val="0000FF"/>
                </a:solidFill>
                <a:latin typeface="Arial" charset="0"/>
              </a:rPr>
              <a:t>Người </a:t>
            </a:r>
            <a:r>
              <a:rPr lang="en-US" sz="1900" b="1" kern="0">
                <a:solidFill>
                  <a:srgbClr val="0000FF"/>
                </a:solidFill>
                <a:latin typeface="Arial" charset="0"/>
              </a:rPr>
              <a:t>chưa thành niên </a:t>
            </a:r>
            <a:r>
              <a:rPr lang="en-US" sz="1900" b="1" kern="0">
                <a:solidFill>
                  <a:srgbClr val="FF0066"/>
                </a:solidFill>
                <a:latin typeface="Arial" charset="0"/>
              </a:rPr>
              <a:t>từ đủ 16 tuổi đến dưới 18 tuổi </a:t>
            </a:r>
            <a:r>
              <a:rPr lang="en-US" sz="1900" b="1" kern="0">
                <a:solidFill>
                  <a:srgbClr val="0000FF"/>
                </a:solidFill>
                <a:latin typeface="Arial" charset="0"/>
              </a:rPr>
              <a:t>bị xử phạt vi phạm hành chính khi hành vi vi phạm hành chính quy định bị phạt cảnh cáo và người chưa thành niên tự nguyện khai báo, thừa nhận về hành vi vi phạm, thành thật hối lỗi về hành vi vi phạm của </a:t>
            </a:r>
            <a:r>
              <a:rPr lang="en-US" sz="1900" b="1" kern="0" smtClean="0">
                <a:solidFill>
                  <a:srgbClr val="0000FF"/>
                </a:solidFill>
                <a:latin typeface="Arial" charset="0"/>
              </a:rPr>
              <a:t>mình.</a:t>
            </a:r>
          </a:p>
          <a:p>
            <a:pPr indent="-457200" algn="just" eaLnBrk="1" hangingPunct="1">
              <a:lnSpc>
                <a:spcPct val="108000"/>
              </a:lnSpc>
              <a:spcBef>
                <a:spcPts val="800"/>
              </a:spcBef>
              <a:spcAft>
                <a:spcPts val="0"/>
              </a:spcAft>
              <a:buClr>
                <a:srgbClr val="FF0000"/>
              </a:buClr>
              <a:buFont typeface="+mj-lt"/>
              <a:buAutoNum type="arabicPeriod" startAt="3"/>
              <a:defRPr/>
            </a:pPr>
            <a:r>
              <a:rPr lang="en-US" sz="1900" b="1" kern="0" smtClean="0">
                <a:solidFill>
                  <a:srgbClr val="0000FF"/>
                </a:solidFill>
                <a:latin typeface="Arial" charset="0"/>
              </a:rPr>
              <a:t>Người </a:t>
            </a:r>
            <a:r>
              <a:rPr lang="en-US" sz="1900" b="1" kern="0">
                <a:solidFill>
                  <a:srgbClr val="0000FF"/>
                </a:solidFill>
                <a:latin typeface="Arial" charset="0"/>
              </a:rPr>
              <a:t>có thẩm quyền xử phạt căn cứ vào các điều kiện quy định tại khoản 2 Điều này để xem xét, quyết định áp dụng biện pháp nhắc nhở. </a:t>
            </a:r>
            <a:r>
              <a:rPr lang="en-US" sz="1900" b="1" kern="0">
                <a:solidFill>
                  <a:srgbClr val="FF0066"/>
                </a:solidFill>
                <a:latin typeface="Arial" charset="0"/>
              </a:rPr>
              <a:t>Việc nhắc nhở được thực hiện bằng lời nói, ngay tại chỗ và không phải lập thành biên bản</a:t>
            </a:r>
            <a:r>
              <a:rPr lang="en-US" sz="1900" b="1" kern="0" smtClean="0">
                <a:solidFill>
                  <a:srgbClr val="FF0066"/>
                </a:solidFill>
                <a:latin typeface="Arial" charset="0"/>
              </a:rPr>
              <a:t>.</a:t>
            </a:r>
            <a:endParaRPr lang="en-US" sz="1900" b="1" kern="0">
              <a:solidFill>
                <a:srgbClr val="FF0066"/>
              </a:solidFill>
              <a:latin typeface="Arial" charset="0"/>
            </a:endParaRPr>
          </a:p>
        </p:txBody>
      </p:sp>
    </p:spTree>
    <p:extLst>
      <p:ext uri="{BB962C8B-B14F-4D97-AF65-F5344CB8AC3E}">
        <p14:creationId xmlns:p14="http://schemas.microsoft.com/office/powerpoint/2010/main" val="13079457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eaLnBrk="1" hangingPunct="1">
              <a:lnSpc>
                <a:spcPct val="108000"/>
              </a:lnSpc>
              <a:spcBef>
                <a:spcPts val="8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18. Trách nhiệm của người có thẩm quyền xử lý vi phạm hành chính khi thi hành công vụ</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indent="-457200" algn="just" eaLnBrk="1" hangingPunct="1">
              <a:lnSpc>
                <a:spcPct val="114000"/>
              </a:lnSpc>
              <a:spcBef>
                <a:spcPts val="1200"/>
              </a:spcBef>
              <a:spcAft>
                <a:spcPts val="0"/>
              </a:spcAft>
              <a:buClr>
                <a:srgbClr val="FF0000"/>
              </a:buClr>
              <a:buFont typeface="+mj-lt"/>
              <a:buAutoNum type="arabicPeriod"/>
              <a:defRPr/>
            </a:pPr>
            <a:r>
              <a:rPr lang="en-US" sz="2200" b="1" kern="0" smtClean="0">
                <a:solidFill>
                  <a:srgbClr val="0000FF"/>
                </a:solidFill>
                <a:latin typeface="Arial" charset="0"/>
              </a:rPr>
              <a:t>Khi </a:t>
            </a:r>
            <a:r>
              <a:rPr lang="en-US" sz="2200" b="1" kern="0">
                <a:solidFill>
                  <a:srgbClr val="0000FF"/>
                </a:solidFill>
                <a:latin typeface="Arial" charset="0"/>
              </a:rPr>
              <a:t>tiến hành xử phạt vi phạm hành chính hoặc xem xét quyết định áp dụng các biện pháp xử lý hành chính, người có thẩm quyền </a:t>
            </a:r>
            <a:r>
              <a:rPr lang="en-US" sz="2200" b="1" kern="0" smtClean="0">
                <a:solidFill>
                  <a:srgbClr val="0000FF"/>
                </a:solidFill>
                <a:latin typeface="Arial" charset="0"/>
              </a:rPr>
              <a:t>phải:</a:t>
            </a:r>
          </a:p>
          <a:p>
            <a:pPr indent="-457200" algn="just" eaLnBrk="1" hangingPunct="1">
              <a:lnSpc>
                <a:spcPct val="114000"/>
              </a:lnSpc>
              <a:spcBef>
                <a:spcPts val="1200"/>
              </a:spcBef>
              <a:spcAft>
                <a:spcPts val="0"/>
              </a:spcAft>
              <a:buClr>
                <a:srgbClr val="FF0000"/>
              </a:buClr>
              <a:buFont typeface="+mj-lt"/>
              <a:buAutoNum type="alphaLcParenR"/>
              <a:defRPr/>
            </a:pPr>
            <a:r>
              <a:rPr lang="en-US" sz="2200" b="1" kern="0" smtClean="0">
                <a:solidFill>
                  <a:srgbClr val="0000FF"/>
                </a:solidFill>
                <a:latin typeface="Arial" charset="0"/>
              </a:rPr>
              <a:t>Có </a:t>
            </a:r>
            <a:r>
              <a:rPr lang="en-US" sz="2200" b="1" kern="0">
                <a:solidFill>
                  <a:srgbClr val="0000FF"/>
                </a:solidFill>
                <a:latin typeface="Arial" charset="0"/>
              </a:rPr>
              <a:t>lệnh thi hành công vụ, mặc trang phục, sắc phục, phù hiệu của ngành theo quy </a:t>
            </a:r>
            <a:r>
              <a:rPr lang="en-US" sz="2200" b="1" kern="0" smtClean="0">
                <a:solidFill>
                  <a:srgbClr val="0000FF"/>
                </a:solidFill>
                <a:latin typeface="Arial" charset="0"/>
              </a:rPr>
              <a:t>định;</a:t>
            </a:r>
          </a:p>
          <a:p>
            <a:pPr indent="-457200" algn="just" eaLnBrk="1" hangingPunct="1">
              <a:lnSpc>
                <a:spcPct val="114000"/>
              </a:lnSpc>
              <a:spcBef>
                <a:spcPts val="1200"/>
              </a:spcBef>
              <a:spcAft>
                <a:spcPts val="0"/>
              </a:spcAft>
              <a:buClr>
                <a:srgbClr val="FF0000"/>
              </a:buClr>
              <a:buFont typeface="+mj-lt"/>
              <a:buAutoNum type="alphaLcParenR"/>
              <a:defRPr/>
            </a:pPr>
            <a:r>
              <a:rPr lang="en-US" sz="2200" b="1" kern="0" smtClean="0">
                <a:solidFill>
                  <a:srgbClr val="0000FF"/>
                </a:solidFill>
                <a:latin typeface="Arial" charset="0"/>
              </a:rPr>
              <a:t>Xử </a:t>
            </a:r>
            <a:r>
              <a:rPr lang="en-US" sz="2200" b="1" kern="0">
                <a:solidFill>
                  <a:srgbClr val="0000FF"/>
                </a:solidFill>
                <a:latin typeface="Arial" charset="0"/>
              </a:rPr>
              <a:t>lý kịp thời, đúng tính chất, mức độ vi phạm, đúng quy định của pháp luật về xử lý vi phạm hành chính, điều lệnh, điều lệ, quy chế của từng </a:t>
            </a:r>
            <a:r>
              <a:rPr lang="en-US" sz="2200" b="1" kern="0" smtClean="0">
                <a:solidFill>
                  <a:srgbClr val="0000FF"/>
                </a:solidFill>
                <a:latin typeface="Arial" charset="0"/>
              </a:rPr>
              <a:t>ngành;</a:t>
            </a:r>
          </a:p>
          <a:p>
            <a:pPr indent="-457200" algn="just" eaLnBrk="1" hangingPunct="1">
              <a:lnSpc>
                <a:spcPct val="114000"/>
              </a:lnSpc>
              <a:spcBef>
                <a:spcPts val="1200"/>
              </a:spcBef>
              <a:spcAft>
                <a:spcPts val="0"/>
              </a:spcAft>
              <a:buClr>
                <a:srgbClr val="FF0000"/>
              </a:buClr>
              <a:buFont typeface="+mj-lt"/>
              <a:buAutoNum type="alphaLcParenR"/>
              <a:defRPr/>
            </a:pPr>
            <a:r>
              <a:rPr lang="en-US" sz="2200" b="1" kern="0" smtClean="0">
                <a:solidFill>
                  <a:srgbClr val="0000FF"/>
                </a:solidFill>
                <a:latin typeface="Arial" charset="0"/>
              </a:rPr>
              <a:t>Có </a:t>
            </a:r>
            <a:r>
              <a:rPr lang="en-US" sz="2200" b="1" kern="0">
                <a:solidFill>
                  <a:srgbClr val="0000FF"/>
                </a:solidFill>
                <a:latin typeface="Arial" charset="0"/>
              </a:rPr>
              <a:t>thái độ hòa nhã, nghiêm túc, không gây phiền hà, sách nhiễu, đòi, nhận tiền, tài sản khác của người vi phạm hoặc dung túng, bao che người vi phạm; không được vi phạm các điều cấm</a:t>
            </a:r>
            <a:r>
              <a:rPr lang="en-US" sz="2200" b="1" kern="0" smtClean="0">
                <a:solidFill>
                  <a:srgbClr val="0000FF"/>
                </a:solidFill>
                <a:latin typeface="Arial" charset="0"/>
              </a:rPr>
              <a:t>.</a:t>
            </a:r>
            <a:endParaRPr lang="en-US" sz="2200" b="1" kern="0">
              <a:solidFill>
                <a:srgbClr val="FF0066"/>
              </a:solidFill>
              <a:latin typeface="Arial" charset="0"/>
            </a:endParaRPr>
          </a:p>
        </p:txBody>
      </p:sp>
    </p:spTree>
    <p:extLst>
      <p:ext uri="{BB962C8B-B14F-4D97-AF65-F5344CB8AC3E}">
        <p14:creationId xmlns:p14="http://schemas.microsoft.com/office/powerpoint/2010/main" val="39852054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lr>
                <a:schemeClr val="accent2"/>
              </a:buClr>
              <a:buFont typeface="Wingdings" pitchFamily="2" charset="2"/>
              <a:buAutoNum type="arabicPeriod"/>
              <a:defRPr sz="2600">
                <a:solidFill>
                  <a:schemeClr val="tx1"/>
                </a:solidFill>
                <a:latin typeface="Verdana" pitchFamily="34" charset="0"/>
              </a:defRPr>
            </a:lvl1pPr>
            <a:lvl2pPr marL="631825" indent="-242888" algn="l" eaLnBrk="0" hangingPunct="0">
              <a:spcBef>
                <a:spcPct val="20000"/>
              </a:spcBef>
              <a:buClr>
                <a:schemeClr val="accent2"/>
              </a:buClr>
              <a:buFont typeface="Wingdings" pitchFamily="2" charset="2"/>
              <a:buChar char="¤"/>
              <a:defRPr sz="2200">
                <a:solidFill>
                  <a:schemeClr val="tx1"/>
                </a:solidFill>
                <a:latin typeface="Verdana" pitchFamily="34" charset="0"/>
              </a:defRPr>
            </a:lvl2pPr>
            <a:lvl3pPr marL="973138" indent="-193675" algn="l" eaLnBrk="0" hangingPunct="0">
              <a:spcBef>
                <a:spcPct val="20000"/>
              </a:spcBef>
              <a:buClr>
                <a:schemeClr val="accent2"/>
              </a:buClr>
              <a:buFont typeface="Wingdings" pitchFamily="2" charset="2"/>
              <a:buChar char="£"/>
              <a:defRPr sz="2000">
                <a:solidFill>
                  <a:schemeClr val="tx1"/>
                </a:solidFill>
                <a:latin typeface="Verdana" pitchFamily="34" charset="0"/>
              </a:defRPr>
            </a:lvl3pPr>
            <a:lvl4pPr marL="1363663" indent="-193675" algn="l" eaLnBrk="0" hangingPunct="0">
              <a:spcBef>
                <a:spcPct val="20000"/>
              </a:spcBef>
              <a:buClr>
                <a:schemeClr val="accent2"/>
              </a:buClr>
              <a:buFont typeface="Wingdings" pitchFamily="2" charset="2"/>
              <a:buChar char="n"/>
              <a:defRPr sz="1700">
                <a:solidFill>
                  <a:schemeClr val="tx1"/>
                </a:solidFill>
                <a:latin typeface="Verdana" pitchFamily="34" charset="0"/>
              </a:defRPr>
            </a:lvl4pPr>
            <a:lvl5pPr marL="1752600" indent="-193675" algn="l" eaLnBrk="0" hangingPunct="0">
              <a:spcBef>
                <a:spcPct val="25000"/>
              </a:spcBef>
              <a:buClr>
                <a:schemeClr val="accent2"/>
              </a:buClr>
              <a:buFont typeface="Wingdings" pitchFamily="2" charset="2"/>
              <a:buChar char="§"/>
              <a:defRPr sz="1700">
                <a:solidFill>
                  <a:schemeClr val="tx1"/>
                </a:solidFill>
                <a:latin typeface="Verdana" pitchFamily="34" charset="0"/>
              </a:defRPr>
            </a:lvl5pPr>
            <a:lvl6pPr marL="2209800" indent="-193675" eaLnBrk="0" fontAlgn="base" hangingPunct="0">
              <a:spcBef>
                <a:spcPct val="25000"/>
              </a:spcBef>
              <a:spcAft>
                <a:spcPct val="0"/>
              </a:spcAft>
              <a:buClr>
                <a:schemeClr val="accent2"/>
              </a:buClr>
              <a:buFont typeface="Wingdings" pitchFamily="2" charset="2"/>
              <a:buChar char="§"/>
              <a:defRPr sz="1700">
                <a:solidFill>
                  <a:schemeClr val="tx1"/>
                </a:solidFill>
                <a:latin typeface="Verdana" pitchFamily="34" charset="0"/>
              </a:defRPr>
            </a:lvl6pPr>
            <a:lvl7pPr marL="2667000" indent="-193675" eaLnBrk="0" fontAlgn="base" hangingPunct="0">
              <a:spcBef>
                <a:spcPct val="25000"/>
              </a:spcBef>
              <a:spcAft>
                <a:spcPct val="0"/>
              </a:spcAft>
              <a:buClr>
                <a:schemeClr val="accent2"/>
              </a:buClr>
              <a:buFont typeface="Wingdings" pitchFamily="2" charset="2"/>
              <a:buChar char="§"/>
              <a:defRPr sz="1700">
                <a:solidFill>
                  <a:schemeClr val="tx1"/>
                </a:solidFill>
                <a:latin typeface="Verdana" pitchFamily="34" charset="0"/>
              </a:defRPr>
            </a:lvl7pPr>
            <a:lvl8pPr marL="3124200" indent="-193675" eaLnBrk="0" fontAlgn="base" hangingPunct="0">
              <a:spcBef>
                <a:spcPct val="25000"/>
              </a:spcBef>
              <a:spcAft>
                <a:spcPct val="0"/>
              </a:spcAft>
              <a:buClr>
                <a:schemeClr val="accent2"/>
              </a:buClr>
              <a:buFont typeface="Wingdings" pitchFamily="2" charset="2"/>
              <a:buChar char="§"/>
              <a:defRPr sz="1700">
                <a:solidFill>
                  <a:schemeClr val="tx1"/>
                </a:solidFill>
                <a:latin typeface="Verdana" pitchFamily="34" charset="0"/>
              </a:defRPr>
            </a:lvl8pPr>
            <a:lvl9pPr marL="3581400" indent="-193675" eaLnBrk="0" fontAlgn="base" hangingPunct="0">
              <a:spcBef>
                <a:spcPct val="25000"/>
              </a:spcBef>
              <a:spcAft>
                <a:spcPct val="0"/>
              </a:spcAft>
              <a:buClr>
                <a:schemeClr val="accent2"/>
              </a:buClr>
              <a:buFont typeface="Wingdings" pitchFamily="2" charset="2"/>
              <a:buChar char="§"/>
              <a:defRPr sz="1700">
                <a:solidFill>
                  <a:schemeClr val="tx1"/>
                </a:solidFill>
                <a:latin typeface="Verdana" pitchFamily="34" charset="0"/>
              </a:defRPr>
            </a:lvl9pPr>
          </a:lstStyle>
          <a:p>
            <a:pPr algn="r" eaLnBrk="1" hangingPunct="1">
              <a:spcBef>
                <a:spcPct val="0"/>
              </a:spcBef>
              <a:buClrTx/>
              <a:buFontTx/>
              <a:buNone/>
            </a:pPr>
            <a:fld id="{401D7986-1564-476C-A50C-A9B2CC491E81}" type="slidenum">
              <a:rPr lang="en-US" altLang="en-US" sz="1000" smtClean="0">
                <a:latin typeface="Arial Black" pitchFamily="34" charset="0"/>
              </a:rPr>
              <a:pPr algn="r" eaLnBrk="1" hangingPunct="1">
                <a:spcBef>
                  <a:spcPct val="0"/>
                </a:spcBef>
                <a:buClrTx/>
                <a:buFontTx/>
                <a:buNone/>
              </a:pPr>
              <a:t>29</a:t>
            </a:fld>
            <a:endParaRPr lang="en-US" altLang="en-US" sz="1000" smtClean="0">
              <a:latin typeface="Arial Black" pitchFamily="34" charset="0"/>
            </a:endParaRPr>
          </a:p>
        </p:txBody>
      </p:sp>
      <p:sp>
        <p:nvSpPr>
          <p:cNvPr id="4099" name="Rectangle 2"/>
          <p:cNvSpPr>
            <a:spLocks noGrp="1" noChangeArrowheads="1"/>
          </p:cNvSpPr>
          <p:nvPr>
            <p:ph type="title"/>
          </p:nvPr>
        </p:nvSpPr>
        <p:spPr>
          <a:xfrm>
            <a:off x="217489" y="2133600"/>
            <a:ext cx="8715375" cy="2438400"/>
          </a:xfrm>
          <a:noFill/>
        </p:spPr>
        <p:txBody>
          <a:bodyPr tIns="155850" bIns="77925" anchor="ctr"/>
          <a:lstStyle/>
          <a:p>
            <a:pPr algn="ctr">
              <a:lnSpc>
                <a:spcPct val="140000"/>
              </a:lnSpc>
              <a:spcBef>
                <a:spcPts val="1200"/>
              </a:spcBef>
            </a:pPr>
            <a:r>
              <a:rPr lang="en-US" altLang="en-US" sz="3500" b="1" smtClean="0">
                <a:solidFill>
                  <a:srgbClr val="FF0000"/>
                </a:solidFill>
                <a:latin typeface="Arial" panose="020B0604020202020204" pitchFamily="34" charset="0"/>
                <a:cs typeface="Arial" panose="020B0604020202020204" pitchFamily="34" charset="0"/>
              </a:rPr>
              <a:t>NGHỊ </a:t>
            </a:r>
            <a:r>
              <a:rPr lang="en-US" altLang="en-US" sz="3500" b="1">
                <a:solidFill>
                  <a:srgbClr val="FF0000"/>
                </a:solidFill>
                <a:latin typeface="Arial" panose="020B0604020202020204" pitchFamily="34" charset="0"/>
                <a:cs typeface="Arial" panose="020B0604020202020204" pitchFamily="34" charset="0"/>
              </a:rPr>
              <a:t>ĐỊNH SỐ 19/2020/NĐ-CP</a:t>
            </a:r>
            <a:r>
              <a:rPr lang="en-US" altLang="en-US" sz="3200" b="1">
                <a:solidFill>
                  <a:srgbClr val="FF0000"/>
                </a:solidFill>
                <a:latin typeface="Arial" panose="020B0604020202020204" pitchFamily="34" charset="0"/>
                <a:cs typeface="Arial" panose="020B0604020202020204" pitchFamily="34" charset="0"/>
              </a:rPr>
              <a:t/>
            </a:r>
            <a:br>
              <a:rPr lang="en-US" altLang="en-US" sz="3200" b="1">
                <a:solidFill>
                  <a:srgbClr val="FF0000"/>
                </a:solidFill>
                <a:latin typeface="Arial" panose="020B0604020202020204" pitchFamily="34" charset="0"/>
                <a:cs typeface="Arial" panose="020B0604020202020204" pitchFamily="34" charset="0"/>
              </a:rPr>
            </a:br>
            <a:r>
              <a:rPr lang="en-US" altLang="en-US" sz="2200" b="1">
                <a:solidFill>
                  <a:srgbClr val="009900"/>
                </a:solidFill>
                <a:latin typeface="Arial" panose="020B0604020202020204" pitchFamily="34" charset="0"/>
                <a:cs typeface="Arial" panose="020B0604020202020204" pitchFamily="34" charset="0"/>
              </a:rPr>
              <a:t>ngày 12 tháng 02 năm 2020</a:t>
            </a:r>
            <a:br>
              <a:rPr lang="en-US" altLang="en-US" sz="2200" b="1">
                <a:solidFill>
                  <a:srgbClr val="009900"/>
                </a:solidFill>
                <a:latin typeface="Arial" panose="020B0604020202020204" pitchFamily="34" charset="0"/>
                <a:cs typeface="Arial" panose="020B0604020202020204" pitchFamily="34" charset="0"/>
              </a:rPr>
            </a:br>
            <a:r>
              <a:rPr lang="en-US" altLang="en-US" sz="2200" b="1">
                <a:solidFill>
                  <a:srgbClr val="0000FF"/>
                </a:solidFill>
                <a:latin typeface="Arial" panose="020B0604020202020204" pitchFamily="34" charset="0"/>
                <a:cs typeface="Arial" panose="020B0604020202020204" pitchFamily="34" charset="0"/>
              </a:rPr>
              <a:t>VỀ K</a:t>
            </a:r>
            <a:r>
              <a:rPr lang="en-US" sz="2200" b="1">
                <a:solidFill>
                  <a:srgbClr val="0000FF"/>
                </a:solidFill>
                <a:latin typeface="Arial" panose="020B0604020202020204" pitchFamily="34" charset="0"/>
                <a:cs typeface="Arial" panose="020B0604020202020204" pitchFamily="34" charset="0"/>
              </a:rPr>
              <a:t>IỂM TRA, XỬ LÝ KỶ LUẬT TRONG THI HÀNH PHÁP LUẬT VỀ XỬ LÝ VI PHẠM HÀNH CHÍNH</a:t>
            </a:r>
            <a:endParaRPr lang="en-US" altLang="en-US" sz="2200" b="1">
              <a:solidFill>
                <a:srgbClr val="0000FF"/>
              </a:solidFill>
              <a:latin typeface="Arial" panose="020B0604020202020204" pitchFamily="34" charset="0"/>
              <a:cs typeface="Arial" panose="020B0604020202020204" pitchFamily="34" charset="0"/>
            </a:endParaRPr>
          </a:p>
        </p:txBody>
      </p:sp>
      <p:pic>
        <p:nvPicPr>
          <p:cNvPr id="4100" name="Picture 7" descr="pencil border on sid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267451"/>
            <a:ext cx="3024188" cy="590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9" descr="pencil border on sid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67039" y="6267451"/>
            <a:ext cx="3024187" cy="590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10" descr="pencil border on sid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78526" y="6267451"/>
            <a:ext cx="3165475" cy="590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13" descr="Tr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06500" cy="1488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15" descr="Tr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937500" y="1"/>
            <a:ext cx="1206500" cy="1488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bwMode="auto">
          <a:xfrm>
            <a:off x="574675" y="190500"/>
            <a:ext cx="80010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itchFamily="34" charset="0"/>
              </a:defRPr>
            </a:lvl2pPr>
            <a:lvl3pPr algn="l" rtl="0" eaLnBrk="0" fontAlgn="base" hangingPunct="0">
              <a:spcBef>
                <a:spcPct val="0"/>
              </a:spcBef>
              <a:spcAft>
                <a:spcPct val="0"/>
              </a:spcAft>
              <a:defRPr sz="3800">
                <a:solidFill>
                  <a:schemeClr val="tx2"/>
                </a:solidFill>
                <a:latin typeface="Verdana" pitchFamily="34" charset="0"/>
              </a:defRPr>
            </a:lvl3pPr>
            <a:lvl4pPr algn="l" rtl="0" eaLnBrk="0" fontAlgn="base" hangingPunct="0">
              <a:spcBef>
                <a:spcPct val="0"/>
              </a:spcBef>
              <a:spcAft>
                <a:spcPct val="0"/>
              </a:spcAft>
              <a:defRPr sz="3800">
                <a:solidFill>
                  <a:schemeClr val="tx2"/>
                </a:solidFill>
                <a:latin typeface="Verdana" pitchFamily="34" charset="0"/>
              </a:defRPr>
            </a:lvl4pPr>
            <a:lvl5pPr algn="l" rtl="0" eaLnBrk="0" fontAlgn="base" hangingPunct="0">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a:lstStyle>
          <a:p>
            <a:pPr algn="ctr" eaLnBrk="1" hangingPunct="1">
              <a:spcBef>
                <a:spcPct val="20000"/>
              </a:spcBef>
              <a:spcAft>
                <a:spcPct val="20000"/>
              </a:spcAft>
            </a:pPr>
            <a:r>
              <a:rPr lang="en-US" altLang="en-US" sz="3000" b="1" kern="0" smtClean="0">
                <a:solidFill>
                  <a:srgbClr val="0000FF"/>
                </a:solidFill>
                <a:latin typeface="VNI-Franko" pitchFamily="2" charset="0"/>
              </a:rPr>
              <a:t>SÔÛ GIAÙO DUÏC VAØ ÑAØO TAÏO</a:t>
            </a:r>
          </a:p>
        </p:txBody>
      </p:sp>
    </p:spTree>
    <p:extLst>
      <p:ext uri="{BB962C8B-B14F-4D97-AF65-F5344CB8AC3E}">
        <p14:creationId xmlns:p14="http://schemas.microsoft.com/office/powerpoint/2010/main" val="2681926839"/>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ChangeArrowheads="1"/>
          </p:cNvSpPr>
          <p:nvPr/>
        </p:nvSpPr>
        <p:spPr bwMode="auto">
          <a:xfrm>
            <a:off x="152400" y="5024532"/>
            <a:ext cx="8850313" cy="1604868"/>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457200" indent="-342900" algn="just" eaLnBrk="1" hangingPunct="1">
              <a:lnSpc>
                <a:spcPct val="112000"/>
              </a:lnSpc>
              <a:spcBef>
                <a:spcPts val="800"/>
              </a:spcBef>
              <a:spcAft>
                <a:spcPts val="0"/>
              </a:spcAft>
              <a:buClr>
                <a:srgbClr val="FF0000"/>
              </a:buClr>
              <a:buFont typeface="Wingdings" panose="05000000000000000000" pitchFamily="2" charset="2"/>
              <a:buChar char="Ø"/>
              <a:defRPr/>
            </a:pPr>
            <a:r>
              <a:rPr lang="en-US" sz="2000" b="1" kern="0" smtClean="0">
                <a:solidFill>
                  <a:srgbClr val="0000FF"/>
                </a:solidFill>
                <a:latin typeface="Arial" charset="0"/>
              </a:rPr>
              <a:t>Nghị </a:t>
            </a:r>
            <a:r>
              <a:rPr lang="en-US" sz="2000" b="1" kern="0">
                <a:solidFill>
                  <a:srgbClr val="0000FF"/>
                </a:solidFill>
                <a:latin typeface="Arial" charset="0"/>
              </a:rPr>
              <a:t>định </a:t>
            </a:r>
            <a:r>
              <a:rPr lang="en-US" sz="2000" b="1" kern="0" smtClean="0">
                <a:solidFill>
                  <a:srgbClr val="0000FF"/>
                </a:solidFill>
                <a:latin typeface="Arial" charset="0"/>
              </a:rPr>
              <a:t>có </a:t>
            </a:r>
            <a:r>
              <a:rPr lang="en-US" sz="2000" b="1" kern="0">
                <a:solidFill>
                  <a:srgbClr val="0000FF"/>
                </a:solidFill>
                <a:latin typeface="Arial" charset="0"/>
              </a:rPr>
              <a:t>hiệu lực thi hành từ ngày </a:t>
            </a:r>
            <a:r>
              <a:rPr lang="en-US" sz="2000" b="1" kern="0" smtClean="0">
                <a:solidFill>
                  <a:srgbClr val="FF0066"/>
                </a:solidFill>
                <a:latin typeface="Arial" charset="0"/>
              </a:rPr>
              <a:t>31-3-2020.</a:t>
            </a:r>
          </a:p>
          <a:p>
            <a:pPr marL="457200" indent="-342900" algn="just" eaLnBrk="1" hangingPunct="1">
              <a:lnSpc>
                <a:spcPct val="112000"/>
              </a:lnSpc>
              <a:spcBef>
                <a:spcPts val="800"/>
              </a:spcBef>
              <a:spcAft>
                <a:spcPts val="0"/>
              </a:spcAft>
              <a:buClr>
                <a:srgbClr val="FF0000"/>
              </a:buClr>
              <a:buFont typeface="Wingdings" panose="05000000000000000000" pitchFamily="2" charset="2"/>
              <a:buChar char="Ø"/>
              <a:defRPr/>
            </a:pPr>
            <a:r>
              <a:rPr lang="en-US" sz="2000" b="1" kern="0" smtClean="0">
                <a:solidFill>
                  <a:srgbClr val="0000FF"/>
                </a:solidFill>
                <a:latin typeface="Arial" charset="0"/>
              </a:rPr>
              <a:t>Các </a:t>
            </a:r>
            <a:r>
              <a:rPr lang="en-US" sz="2000" b="1" kern="0">
                <a:solidFill>
                  <a:srgbClr val="0000FF"/>
                </a:solidFill>
                <a:latin typeface="Arial" charset="0"/>
              </a:rPr>
              <a:t>quy định về xử lý kỷ luật trong thi hành pháp luật về xử lý vi phạm hành chính tại các </a:t>
            </a:r>
            <a:r>
              <a:rPr lang="en-US" sz="2000" b="1" kern="0">
                <a:solidFill>
                  <a:srgbClr val="009900"/>
                </a:solidFill>
                <a:latin typeface="Arial" charset="0"/>
              </a:rPr>
              <a:t>Điều </a:t>
            </a:r>
            <a:r>
              <a:rPr lang="en-US" sz="2000" b="1" kern="0" smtClean="0">
                <a:solidFill>
                  <a:srgbClr val="009900"/>
                </a:solidFill>
                <a:latin typeface="Arial" charset="0"/>
              </a:rPr>
              <a:t>22 </a:t>
            </a:r>
            <a:r>
              <a:rPr lang="en-US" sz="2000" b="1" kern="0" smtClean="0">
                <a:solidFill>
                  <a:srgbClr val="009900"/>
                </a:solidFill>
                <a:latin typeface="Arial" charset="0"/>
                <a:sym typeface="Wingdings" panose="05000000000000000000" pitchFamily="2" charset="2"/>
              </a:rPr>
              <a:t> Điều </a:t>
            </a:r>
            <a:r>
              <a:rPr lang="en-US" sz="2000" b="1" kern="0" smtClean="0">
                <a:solidFill>
                  <a:srgbClr val="009900"/>
                </a:solidFill>
                <a:latin typeface="Arial" charset="0"/>
              </a:rPr>
              <a:t>29</a:t>
            </a:r>
            <a:r>
              <a:rPr lang="en-US" sz="2000" b="1" kern="0" smtClean="0">
                <a:solidFill>
                  <a:srgbClr val="0000FF"/>
                </a:solidFill>
                <a:latin typeface="Arial" charset="0"/>
              </a:rPr>
              <a:t> </a:t>
            </a:r>
            <a:r>
              <a:rPr lang="en-US" sz="2000" b="1" kern="0">
                <a:solidFill>
                  <a:srgbClr val="0000FF"/>
                </a:solidFill>
                <a:latin typeface="Arial" charset="0"/>
              </a:rPr>
              <a:t>của Nghị định </a:t>
            </a:r>
            <a:r>
              <a:rPr lang="en-US" sz="2000" b="1" kern="0" smtClean="0">
                <a:solidFill>
                  <a:srgbClr val="0000FF"/>
                </a:solidFill>
                <a:latin typeface="Arial" charset="0"/>
              </a:rPr>
              <a:t>có </a:t>
            </a:r>
            <a:r>
              <a:rPr lang="en-US" sz="2000" b="1" kern="0">
                <a:solidFill>
                  <a:srgbClr val="0000FF"/>
                </a:solidFill>
                <a:latin typeface="Arial" charset="0"/>
              </a:rPr>
              <a:t>hiệu lực thi hành kể từ ngày </a:t>
            </a:r>
            <a:r>
              <a:rPr lang="en-US" sz="2000" b="1" kern="0" smtClean="0">
                <a:solidFill>
                  <a:srgbClr val="FF0066"/>
                </a:solidFill>
                <a:latin typeface="Arial" charset="0"/>
              </a:rPr>
              <a:t>01-7-2020</a:t>
            </a:r>
            <a:endParaRPr lang="en-US" sz="2000" b="1" kern="0">
              <a:solidFill>
                <a:srgbClr val="FF0066"/>
              </a:solidFill>
              <a:latin typeface="Arial" charset="0"/>
            </a:endParaRPr>
          </a:p>
        </p:txBody>
      </p:sp>
      <p:sp>
        <p:nvSpPr>
          <p:cNvPr id="9" name="Title 1"/>
          <p:cNvSpPr>
            <a:spLocks noGrp="1"/>
          </p:cNvSpPr>
          <p:nvPr>
            <p:ph type="title"/>
          </p:nvPr>
        </p:nvSpPr>
        <p:spPr>
          <a:xfrm>
            <a:off x="234950" y="76200"/>
            <a:ext cx="8680450" cy="914400"/>
          </a:xfrm>
        </p:spPr>
        <p:txBody>
          <a:bodyPr anchor="ctr"/>
          <a:lstStyle/>
          <a:p>
            <a:pPr algn="ctr">
              <a:lnSpc>
                <a:spcPct val="105000"/>
              </a:lnSpc>
              <a:spcBef>
                <a:spcPts val="0"/>
              </a:spcBef>
            </a:pPr>
            <a:r>
              <a:rPr lang="en-US" sz="2800" b="1" smtClean="0">
                <a:solidFill>
                  <a:srgbClr val="FF0000"/>
                </a:solidFill>
                <a:latin typeface="Arial" panose="020B0604020202020204" pitchFamily="34" charset="0"/>
                <a:cs typeface="Arial" panose="020B0604020202020204" pitchFamily="34" charset="0"/>
              </a:rPr>
              <a:t>GIỚI </a:t>
            </a:r>
            <a:r>
              <a:rPr lang="en-US" sz="2800" b="1">
                <a:solidFill>
                  <a:srgbClr val="FF0000"/>
                </a:solidFill>
                <a:latin typeface="Arial" panose="020B0604020202020204" pitchFamily="34" charset="0"/>
                <a:cs typeface="Arial" panose="020B0604020202020204" pitchFamily="34" charset="0"/>
              </a:rPr>
              <a:t>THIỆU </a:t>
            </a:r>
            <a:r>
              <a:rPr lang="en-US" sz="2800" b="1" smtClean="0">
                <a:solidFill>
                  <a:srgbClr val="FF0000"/>
                </a:solidFill>
                <a:latin typeface="Arial" panose="020B0604020202020204" pitchFamily="34" charset="0"/>
                <a:cs typeface="Arial" panose="020B0604020202020204" pitchFamily="34" charset="0"/>
              </a:rPr>
              <a:t>NGHỊ ĐỊNH</a:t>
            </a:r>
            <a:endParaRPr lang="en-US" sz="2800" b="1">
              <a:solidFill>
                <a:srgbClr val="FF0000"/>
              </a:solidFill>
              <a:latin typeface="Arial" panose="020B0604020202020204" pitchFamily="34" charset="0"/>
              <a:cs typeface="Arial" panose="020B0604020202020204" pitchFamily="34" charset="0"/>
            </a:endParaRPr>
          </a:p>
        </p:txBody>
      </p:sp>
      <p:sp>
        <p:nvSpPr>
          <p:cNvPr id="4" name="Rectangle 3"/>
          <p:cNvSpPr/>
          <p:nvPr/>
        </p:nvSpPr>
        <p:spPr bwMode="auto">
          <a:xfrm>
            <a:off x="152401" y="1312747"/>
            <a:ext cx="8850312" cy="3711785"/>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endParaRPr lang="en-US" altLang="en-US" sz="2000" b="1" smtClean="0">
              <a:solidFill>
                <a:srgbClr val="FFFF00"/>
              </a:solidFill>
              <a:latin typeface="Arial" panose="020B0604020202020204" pitchFamily="34" charset="0"/>
              <a:cs typeface="Arial" panose="020B0604020202020204" pitchFamily="34" charset="0"/>
            </a:endParaRPr>
          </a:p>
          <a:p>
            <a:endParaRPr lang="en-US" altLang="en-US" sz="2000" b="1">
              <a:solidFill>
                <a:srgbClr val="FFFF00"/>
              </a:solidFill>
              <a:latin typeface="Arial" panose="020B0604020202020204" pitchFamily="34" charset="0"/>
              <a:cs typeface="Arial" panose="020B0604020202020204" pitchFamily="34" charset="0"/>
            </a:endParaRPr>
          </a:p>
          <a:p>
            <a:endParaRPr lang="en-US" altLang="en-US" sz="2000" b="1" smtClean="0">
              <a:solidFill>
                <a:srgbClr val="FFFF00"/>
              </a:solidFill>
              <a:latin typeface="Arial" panose="020B0604020202020204" pitchFamily="34" charset="0"/>
              <a:cs typeface="Arial" panose="020B0604020202020204" pitchFamily="34" charset="0"/>
            </a:endParaRPr>
          </a:p>
          <a:p>
            <a:endParaRPr lang="en-US" altLang="en-US" sz="2000" b="1">
              <a:solidFill>
                <a:srgbClr val="FFFF00"/>
              </a:solidFill>
              <a:latin typeface="Arial" panose="020B0604020202020204" pitchFamily="34" charset="0"/>
              <a:cs typeface="Arial" panose="020B0604020202020204" pitchFamily="34" charset="0"/>
            </a:endParaRPr>
          </a:p>
          <a:p>
            <a:endParaRPr lang="en-US" altLang="en-US" sz="2000" b="1" smtClean="0">
              <a:solidFill>
                <a:srgbClr val="FFFF00"/>
              </a:solidFill>
              <a:latin typeface="Arial" panose="020B0604020202020204" pitchFamily="34" charset="0"/>
              <a:cs typeface="Arial" panose="020B0604020202020204" pitchFamily="34" charset="0"/>
            </a:endParaRPr>
          </a:p>
          <a:p>
            <a:pPr>
              <a:lnSpc>
                <a:spcPct val="120000"/>
              </a:lnSpc>
              <a:spcBef>
                <a:spcPts val="600"/>
              </a:spcBef>
            </a:pPr>
            <a:r>
              <a:rPr lang="en-US" altLang="en-US" sz="3200" b="1" smtClean="0">
                <a:solidFill>
                  <a:srgbClr val="FFFF00"/>
                </a:solidFill>
                <a:latin typeface="Arial" panose="020B0604020202020204" pitchFamily="34" charset="0"/>
                <a:cs typeface="Arial" panose="020B0604020202020204" pitchFamily="34" charset="0"/>
              </a:rPr>
              <a:t>NGHỊ ĐỊNH SỐ 19/2020/NĐ-CP</a:t>
            </a:r>
            <a:r>
              <a:rPr lang="en-US" altLang="en-US" sz="2200" b="1" smtClean="0">
                <a:solidFill>
                  <a:srgbClr val="FFFF00"/>
                </a:solidFill>
                <a:latin typeface="Arial" panose="020B0604020202020204" pitchFamily="34" charset="0"/>
                <a:cs typeface="Arial" panose="020B0604020202020204" pitchFamily="34" charset="0"/>
              </a:rPr>
              <a:t/>
            </a:r>
            <a:br>
              <a:rPr lang="en-US" altLang="en-US" sz="2200" b="1" smtClean="0">
                <a:solidFill>
                  <a:srgbClr val="FFFF00"/>
                </a:solidFill>
                <a:latin typeface="Arial" panose="020B0604020202020204" pitchFamily="34" charset="0"/>
                <a:cs typeface="Arial" panose="020B0604020202020204" pitchFamily="34" charset="0"/>
              </a:rPr>
            </a:br>
            <a:r>
              <a:rPr lang="en-US" altLang="en-US" sz="2200" b="1" smtClean="0">
                <a:solidFill>
                  <a:schemeClr val="bg1"/>
                </a:solidFill>
                <a:latin typeface="Arial" panose="020B0604020202020204" pitchFamily="34" charset="0"/>
                <a:cs typeface="Arial" panose="020B0604020202020204" pitchFamily="34" charset="0"/>
              </a:rPr>
              <a:t>ngày 12 tháng 02 năm 2020</a:t>
            </a:r>
          </a:p>
          <a:p>
            <a:pPr>
              <a:lnSpc>
                <a:spcPct val="120000"/>
              </a:lnSpc>
              <a:spcBef>
                <a:spcPts val="600"/>
              </a:spcBef>
            </a:pPr>
            <a:r>
              <a:rPr lang="en-US" altLang="en-US" sz="2200" b="1" smtClean="0">
                <a:solidFill>
                  <a:schemeClr val="bg1"/>
                </a:solidFill>
                <a:latin typeface="Arial" panose="020B0604020202020204" pitchFamily="34" charset="0"/>
                <a:cs typeface="Arial" panose="020B0604020202020204" pitchFamily="34" charset="0"/>
              </a:rPr>
              <a:t>VỀ K</a:t>
            </a:r>
            <a:r>
              <a:rPr lang="en-US" sz="2200" b="1" smtClean="0">
                <a:solidFill>
                  <a:schemeClr val="bg1"/>
                </a:solidFill>
                <a:latin typeface="Arial" panose="020B0604020202020204" pitchFamily="34" charset="0"/>
                <a:cs typeface="Arial" panose="020B0604020202020204" pitchFamily="34" charset="0"/>
              </a:rPr>
              <a:t>IỂM TRA, XỬ LÝ KỶ LUẬT TRONG THI HÀNH PHÁP LUẬT VỀ XỬ LÝ VI PHẠM HÀNH CHÍNH</a:t>
            </a:r>
            <a:endParaRPr kumimoji="0" lang="en-US" sz="2200" b="0" i="0" u="none" strike="noStrike" cap="none" normalizeH="0" baseline="0" smtClean="0">
              <a:ln>
                <a:noFill/>
              </a:ln>
              <a:solidFill>
                <a:schemeClr val="bg1"/>
              </a:solidFill>
              <a:effectLs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400" y="1406100"/>
            <a:ext cx="1986000" cy="1489500"/>
          </a:xfrm>
          <a:prstGeom prst="rect">
            <a:avLst/>
          </a:prstGeom>
        </p:spPr>
      </p:pic>
    </p:spTree>
    <p:extLst>
      <p:ext uri="{BB962C8B-B14F-4D97-AF65-F5344CB8AC3E}">
        <p14:creationId xmlns:p14="http://schemas.microsoft.com/office/powerpoint/2010/main" val="31691011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6738" indent="-457200" algn="just" eaLnBrk="1" hangingPunct="1">
              <a:lnSpc>
                <a:spcPct val="114000"/>
              </a:lnSpc>
              <a:spcBef>
                <a:spcPts val="1200"/>
              </a:spcBef>
              <a:spcAft>
                <a:spcPts val="0"/>
              </a:spcAft>
              <a:buClr>
                <a:srgbClr val="FF0000"/>
              </a:buClr>
              <a:buFont typeface="+mj-lt"/>
              <a:buAutoNum type="arabicPeriod"/>
              <a:defRPr/>
            </a:pPr>
            <a:r>
              <a:rPr lang="en-US" sz="2400" b="1" kern="0" smtClean="0">
                <a:solidFill>
                  <a:srgbClr val="FF0066"/>
                </a:solidFill>
                <a:latin typeface="Arial" charset="0"/>
              </a:rPr>
              <a:t>Chương I. </a:t>
            </a:r>
            <a:r>
              <a:rPr lang="en-US" sz="2400" b="1" kern="0" smtClean="0">
                <a:solidFill>
                  <a:srgbClr val="0000FF"/>
                </a:solidFill>
                <a:latin typeface="Arial" charset="0"/>
              </a:rPr>
              <a:t>NHỮNG </a:t>
            </a:r>
            <a:r>
              <a:rPr lang="en-US" sz="2400" b="1" kern="0">
                <a:solidFill>
                  <a:srgbClr val="0000FF"/>
                </a:solidFill>
                <a:latin typeface="Arial" charset="0"/>
              </a:rPr>
              <a:t>QUY ĐỊNH </a:t>
            </a:r>
            <a:r>
              <a:rPr lang="en-US" sz="2400" b="1" kern="0" smtClean="0">
                <a:solidFill>
                  <a:srgbClr val="0000FF"/>
                </a:solidFill>
                <a:latin typeface="Arial" charset="0"/>
              </a:rPr>
              <a:t>CHUNG</a:t>
            </a:r>
          </a:p>
          <a:p>
            <a:pPr marL="566738" indent="-457200" algn="just" eaLnBrk="1" hangingPunct="1">
              <a:lnSpc>
                <a:spcPct val="114000"/>
              </a:lnSpc>
              <a:spcBef>
                <a:spcPts val="1200"/>
              </a:spcBef>
              <a:spcAft>
                <a:spcPts val="0"/>
              </a:spcAft>
              <a:buClr>
                <a:srgbClr val="FF0000"/>
              </a:buClr>
              <a:buFont typeface="+mj-lt"/>
              <a:buAutoNum type="arabicPeriod"/>
              <a:defRPr/>
            </a:pPr>
            <a:r>
              <a:rPr lang="en-US" sz="2400" b="1" kern="0" smtClean="0">
                <a:solidFill>
                  <a:srgbClr val="FF0066"/>
                </a:solidFill>
                <a:latin typeface="Arial" charset="0"/>
              </a:rPr>
              <a:t>Chương II. </a:t>
            </a:r>
            <a:r>
              <a:rPr lang="en-US" sz="2400" b="1" kern="0" smtClean="0">
                <a:solidFill>
                  <a:srgbClr val="0000FF"/>
                </a:solidFill>
                <a:latin typeface="Arial" charset="0"/>
              </a:rPr>
              <a:t>KIỂM </a:t>
            </a:r>
            <a:r>
              <a:rPr lang="en-US" sz="2400" b="1" kern="0">
                <a:solidFill>
                  <a:srgbClr val="0000FF"/>
                </a:solidFill>
                <a:latin typeface="Arial" charset="0"/>
              </a:rPr>
              <a:t>TRA VIỆC THI HÀNH PHÁP LUẬT </a:t>
            </a:r>
            <a:r>
              <a:rPr lang="en-US" sz="2400" b="1" kern="0" smtClean="0">
                <a:solidFill>
                  <a:srgbClr val="0000FF"/>
                </a:solidFill>
                <a:latin typeface="Arial" charset="0"/>
              </a:rPr>
              <a:t>VỀ </a:t>
            </a:r>
            <a:r>
              <a:rPr lang="en-US" sz="2400" b="1" kern="0">
                <a:solidFill>
                  <a:srgbClr val="0000FF"/>
                </a:solidFill>
                <a:latin typeface="Arial" charset="0"/>
              </a:rPr>
              <a:t>XỬ LÝ VI PHẠM HÀNH </a:t>
            </a:r>
            <a:r>
              <a:rPr lang="en-US" sz="2400" b="1" kern="0" smtClean="0">
                <a:solidFill>
                  <a:srgbClr val="0000FF"/>
                </a:solidFill>
                <a:latin typeface="Arial" charset="0"/>
              </a:rPr>
              <a:t>CHÍNH</a:t>
            </a:r>
          </a:p>
          <a:p>
            <a:pPr marL="566738" indent="-457200" algn="just" eaLnBrk="1" hangingPunct="1">
              <a:lnSpc>
                <a:spcPct val="114000"/>
              </a:lnSpc>
              <a:spcBef>
                <a:spcPts val="1200"/>
              </a:spcBef>
              <a:spcAft>
                <a:spcPts val="0"/>
              </a:spcAft>
              <a:buClr>
                <a:srgbClr val="FF0000"/>
              </a:buClr>
              <a:buFont typeface="+mj-lt"/>
              <a:buAutoNum type="arabicPeriod"/>
              <a:defRPr/>
            </a:pPr>
            <a:r>
              <a:rPr lang="en-US" sz="2400" b="1" kern="0" smtClean="0">
                <a:solidFill>
                  <a:srgbClr val="FF0066"/>
                </a:solidFill>
                <a:latin typeface="Arial" charset="0"/>
              </a:rPr>
              <a:t>Chương III. </a:t>
            </a:r>
            <a:r>
              <a:rPr lang="en-US" sz="2400" b="1" kern="0" smtClean="0">
                <a:solidFill>
                  <a:srgbClr val="0000FF"/>
                </a:solidFill>
                <a:latin typeface="Arial" charset="0"/>
              </a:rPr>
              <a:t>THỰC </a:t>
            </a:r>
            <a:r>
              <a:rPr lang="en-US" sz="2400" b="1" kern="0">
                <a:solidFill>
                  <a:srgbClr val="0000FF"/>
                </a:solidFill>
                <a:latin typeface="Arial" charset="0"/>
              </a:rPr>
              <a:t>HIỆN KẾT LUẬN KIỂM TRA; THEO DÕI, ĐÔN ĐỐC, </a:t>
            </a:r>
            <a:r>
              <a:rPr lang="en-US" sz="2400" b="1" kern="0" smtClean="0">
                <a:solidFill>
                  <a:srgbClr val="0000FF"/>
                </a:solidFill>
                <a:latin typeface="Arial" charset="0"/>
              </a:rPr>
              <a:t>KIỂM </a:t>
            </a:r>
            <a:r>
              <a:rPr lang="en-US" sz="2400" b="1" kern="0">
                <a:solidFill>
                  <a:srgbClr val="0000FF"/>
                </a:solidFill>
                <a:latin typeface="Arial" charset="0"/>
              </a:rPr>
              <a:t>TRA VIỆC THỰC HIỆN KẾT LUẬN KIỂM </a:t>
            </a:r>
            <a:r>
              <a:rPr lang="en-US" sz="2400" b="1" kern="0" smtClean="0">
                <a:solidFill>
                  <a:srgbClr val="0000FF"/>
                </a:solidFill>
                <a:latin typeface="Arial" charset="0"/>
              </a:rPr>
              <a:t>TRA</a:t>
            </a:r>
          </a:p>
          <a:p>
            <a:pPr marL="566738" indent="-457200" algn="just" eaLnBrk="1" hangingPunct="1">
              <a:lnSpc>
                <a:spcPct val="114000"/>
              </a:lnSpc>
              <a:spcBef>
                <a:spcPts val="1200"/>
              </a:spcBef>
              <a:spcAft>
                <a:spcPts val="0"/>
              </a:spcAft>
              <a:buClr>
                <a:srgbClr val="FF0000"/>
              </a:buClr>
              <a:buFont typeface="+mj-lt"/>
              <a:buAutoNum type="arabicPeriod"/>
              <a:defRPr/>
            </a:pPr>
            <a:r>
              <a:rPr lang="en-US" sz="2400" b="1" kern="0" smtClean="0">
                <a:solidFill>
                  <a:srgbClr val="FF0066"/>
                </a:solidFill>
                <a:latin typeface="Arial" charset="0"/>
              </a:rPr>
              <a:t>Chương IV. </a:t>
            </a:r>
            <a:r>
              <a:rPr lang="en-US" sz="2400" b="1" kern="0" smtClean="0">
                <a:solidFill>
                  <a:srgbClr val="0000FF"/>
                </a:solidFill>
                <a:latin typeface="Arial" charset="0"/>
              </a:rPr>
              <a:t>XỬ </a:t>
            </a:r>
            <a:r>
              <a:rPr lang="en-US" sz="2400" b="1" kern="0">
                <a:solidFill>
                  <a:srgbClr val="0000FF"/>
                </a:solidFill>
                <a:latin typeface="Arial" charset="0"/>
              </a:rPr>
              <a:t>LÝ KỶ LUẬT TRONG THI HÀNH PHÁP LUẬT </a:t>
            </a:r>
            <a:r>
              <a:rPr lang="en-US" sz="2400" b="1" kern="0" smtClean="0">
                <a:solidFill>
                  <a:srgbClr val="0000FF"/>
                </a:solidFill>
                <a:latin typeface="Arial" charset="0"/>
              </a:rPr>
              <a:t>VỀ </a:t>
            </a:r>
            <a:r>
              <a:rPr lang="en-US" sz="2400" b="1" kern="0">
                <a:solidFill>
                  <a:srgbClr val="0000FF"/>
                </a:solidFill>
                <a:latin typeface="Arial" charset="0"/>
              </a:rPr>
              <a:t>XỬ LÝ VI PHẠM HÀNH </a:t>
            </a:r>
            <a:r>
              <a:rPr lang="en-US" sz="2400" b="1" kern="0" smtClean="0">
                <a:solidFill>
                  <a:srgbClr val="0000FF"/>
                </a:solidFill>
                <a:latin typeface="Arial" charset="0"/>
              </a:rPr>
              <a:t>CHÍNH</a:t>
            </a:r>
          </a:p>
          <a:p>
            <a:pPr marL="566738" indent="-457200" algn="just" eaLnBrk="1" hangingPunct="1">
              <a:lnSpc>
                <a:spcPct val="114000"/>
              </a:lnSpc>
              <a:spcBef>
                <a:spcPts val="1200"/>
              </a:spcBef>
              <a:spcAft>
                <a:spcPts val="0"/>
              </a:spcAft>
              <a:buClr>
                <a:srgbClr val="FF0000"/>
              </a:buClr>
              <a:buFont typeface="+mj-lt"/>
              <a:buAutoNum type="arabicPeriod"/>
              <a:defRPr/>
            </a:pPr>
            <a:r>
              <a:rPr lang="en-US" sz="2400" b="1" kern="0" smtClean="0">
                <a:solidFill>
                  <a:srgbClr val="FF0066"/>
                </a:solidFill>
                <a:latin typeface="Arial" charset="0"/>
              </a:rPr>
              <a:t>Chương V. </a:t>
            </a:r>
            <a:r>
              <a:rPr lang="en-US" sz="2400" b="1" kern="0" smtClean="0">
                <a:solidFill>
                  <a:srgbClr val="0000FF"/>
                </a:solidFill>
                <a:latin typeface="Arial" charset="0"/>
              </a:rPr>
              <a:t>ĐIỀU </a:t>
            </a:r>
            <a:r>
              <a:rPr lang="en-US" sz="2400" b="1" kern="0">
                <a:solidFill>
                  <a:srgbClr val="0000FF"/>
                </a:solidFill>
                <a:latin typeface="Arial" charset="0"/>
              </a:rPr>
              <a:t>KHOẢN THI HÀNH</a:t>
            </a:r>
          </a:p>
        </p:txBody>
      </p:sp>
      <p:sp>
        <p:nvSpPr>
          <p:cNvPr id="2" name="Title 1"/>
          <p:cNvSpPr>
            <a:spLocks noGrp="1"/>
          </p:cNvSpPr>
          <p:nvPr>
            <p:ph type="title"/>
          </p:nvPr>
        </p:nvSpPr>
        <p:spPr>
          <a:xfrm>
            <a:off x="234950" y="152400"/>
            <a:ext cx="8680450" cy="914400"/>
          </a:xfrm>
        </p:spPr>
        <p:txBody>
          <a:bodyPr anchor="ctr"/>
          <a:lstStyle/>
          <a:p>
            <a:pPr algn="ctr">
              <a:lnSpc>
                <a:spcPct val="114000"/>
              </a:lnSpc>
              <a:spcBef>
                <a:spcPts val="0"/>
              </a:spcBef>
            </a:pPr>
            <a:r>
              <a:rPr lang="en-US" sz="2200" b="1" smtClean="0">
                <a:solidFill>
                  <a:srgbClr val="FF0000"/>
                </a:solidFill>
                <a:latin typeface="Arial" panose="020B0604020202020204" pitchFamily="34" charset="0"/>
                <a:cs typeface="Arial" panose="020B0604020202020204" pitchFamily="34" charset="0"/>
              </a:rPr>
              <a:t>BỐ CỤC CỦA NGHỊ ĐỊNH</a:t>
            </a:r>
            <a:br>
              <a:rPr lang="en-US" sz="2200" b="1" smtClean="0">
                <a:solidFill>
                  <a:srgbClr val="FF0000"/>
                </a:solidFill>
                <a:latin typeface="Arial" panose="020B0604020202020204" pitchFamily="34" charset="0"/>
                <a:cs typeface="Arial" panose="020B0604020202020204" pitchFamily="34" charset="0"/>
              </a:rPr>
            </a:br>
            <a:r>
              <a:rPr lang="en-US" sz="2200" b="1" smtClean="0">
                <a:solidFill>
                  <a:srgbClr val="009900"/>
                </a:solidFill>
                <a:latin typeface="Arial" charset="0"/>
              </a:rPr>
              <a:t>(05 </a:t>
            </a:r>
            <a:r>
              <a:rPr lang="en-US" sz="2200" b="1">
                <a:solidFill>
                  <a:srgbClr val="009900"/>
                </a:solidFill>
                <a:latin typeface="Arial" charset="0"/>
              </a:rPr>
              <a:t>c</a:t>
            </a:r>
            <a:r>
              <a:rPr lang="vi-VN" sz="2200" b="1">
                <a:solidFill>
                  <a:srgbClr val="009900"/>
                </a:solidFill>
                <a:latin typeface="Arial" charset="0"/>
              </a:rPr>
              <a:t>hương </a:t>
            </a:r>
            <a:r>
              <a:rPr lang="en-US" sz="2200" b="1">
                <a:solidFill>
                  <a:srgbClr val="009900"/>
                </a:solidFill>
                <a:latin typeface="Arial" charset="0"/>
              </a:rPr>
              <a:t>với </a:t>
            </a:r>
            <a:r>
              <a:rPr lang="en-US" sz="2200" b="1" smtClean="0">
                <a:solidFill>
                  <a:srgbClr val="009900"/>
                </a:solidFill>
                <a:latin typeface="Arial" charset="0"/>
              </a:rPr>
              <a:t>31 </a:t>
            </a:r>
            <a:r>
              <a:rPr lang="en-US" sz="2200" b="1">
                <a:solidFill>
                  <a:srgbClr val="009900"/>
                </a:solidFill>
                <a:latin typeface="Arial" charset="0"/>
              </a:rPr>
              <a:t>điều)</a:t>
            </a:r>
          </a:p>
        </p:txBody>
      </p:sp>
    </p:spTree>
    <p:extLst>
      <p:ext uri="{BB962C8B-B14F-4D97-AF65-F5344CB8AC3E}">
        <p14:creationId xmlns:p14="http://schemas.microsoft.com/office/powerpoint/2010/main" val="8795090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457200" algn="ctr" eaLnBrk="1" hangingPunct="1">
              <a:lnSpc>
                <a:spcPct val="114000"/>
              </a:lnSpc>
              <a:spcBef>
                <a:spcPts val="1200"/>
              </a:spcBef>
              <a:spcAft>
                <a:spcPts val="0"/>
              </a:spcAft>
              <a:defRPr/>
            </a:pPr>
            <a:r>
              <a:rPr lang="en-US" sz="2600" b="1" smtClean="0">
                <a:solidFill>
                  <a:srgbClr val="FF0000"/>
                </a:solidFill>
                <a:latin typeface="Arial" panose="020B0604020202020204" pitchFamily="34" charset="0"/>
                <a:cs typeface="Arial" panose="020B0604020202020204" pitchFamily="34" charset="0"/>
              </a:rPr>
              <a:t>Điều </a:t>
            </a:r>
            <a:r>
              <a:rPr lang="en-US" sz="2600" b="1">
                <a:solidFill>
                  <a:srgbClr val="FF0000"/>
                </a:solidFill>
                <a:latin typeface="Arial" panose="020B0604020202020204" pitchFamily="34" charset="0"/>
                <a:cs typeface="Arial" panose="020B0604020202020204" pitchFamily="34" charset="0"/>
              </a:rPr>
              <a:t>2. Đối tượng áp dụng</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indent="-457200" algn="just" eaLnBrk="1" hangingPunct="1">
              <a:lnSpc>
                <a:spcPct val="114000"/>
              </a:lnSpc>
              <a:spcBef>
                <a:spcPts val="1200"/>
              </a:spcBef>
              <a:spcAft>
                <a:spcPts val="0"/>
              </a:spcAft>
              <a:buClr>
                <a:srgbClr val="FF0000"/>
              </a:buClr>
              <a:buFont typeface="+mj-lt"/>
              <a:buAutoNum type="arabicPeriod"/>
              <a:defRPr/>
            </a:pPr>
            <a:r>
              <a:rPr lang="en-US" sz="2300" b="1" kern="0" smtClean="0">
                <a:solidFill>
                  <a:srgbClr val="0000FF"/>
                </a:solidFill>
                <a:latin typeface="Arial" charset="0"/>
              </a:rPr>
              <a:t>Cơ </a:t>
            </a:r>
            <a:r>
              <a:rPr lang="en-US" sz="2300" b="1" kern="0">
                <a:solidFill>
                  <a:srgbClr val="0000FF"/>
                </a:solidFill>
                <a:latin typeface="Arial" charset="0"/>
              </a:rPr>
              <a:t>quan, người có thẩm quyền kiểm tra tình hình thi hành pháp luật về xử lý vi phạm hành chính; cơ quan quản lý công tác thi hành pháp luật về xử lý vi phạm hành </a:t>
            </a:r>
            <a:r>
              <a:rPr lang="en-US" sz="2300" b="1" kern="0" smtClean="0">
                <a:solidFill>
                  <a:srgbClr val="0000FF"/>
                </a:solidFill>
                <a:latin typeface="Arial" charset="0"/>
              </a:rPr>
              <a:t>chính.</a:t>
            </a:r>
          </a:p>
          <a:p>
            <a:pPr indent="-457200" algn="just" eaLnBrk="1" hangingPunct="1">
              <a:lnSpc>
                <a:spcPct val="114000"/>
              </a:lnSpc>
              <a:spcBef>
                <a:spcPts val="1200"/>
              </a:spcBef>
              <a:spcAft>
                <a:spcPts val="0"/>
              </a:spcAft>
              <a:buClr>
                <a:srgbClr val="FF0000"/>
              </a:buClr>
              <a:buFont typeface="+mj-lt"/>
              <a:buAutoNum type="arabicPeriod"/>
              <a:defRPr/>
            </a:pPr>
            <a:r>
              <a:rPr lang="en-US" sz="2300" b="1" kern="0" smtClean="0">
                <a:solidFill>
                  <a:srgbClr val="0000FF"/>
                </a:solidFill>
                <a:latin typeface="Arial" charset="0"/>
              </a:rPr>
              <a:t>Thủ </a:t>
            </a:r>
            <a:r>
              <a:rPr lang="en-US" sz="2300" b="1" kern="0">
                <a:solidFill>
                  <a:srgbClr val="0000FF"/>
                </a:solidFill>
                <a:latin typeface="Arial" charset="0"/>
              </a:rPr>
              <a:t>trưởng cơ quan của người có thẩm quyền xử lý vi phạm hành chính, Thủ trưởng cơ quan quản lý cấp trên trực tiếp của người có thẩm quyền xử lý vi phạm hành </a:t>
            </a:r>
            <a:r>
              <a:rPr lang="en-US" sz="2300" b="1" kern="0" smtClean="0">
                <a:solidFill>
                  <a:srgbClr val="0000FF"/>
                </a:solidFill>
                <a:latin typeface="Arial" charset="0"/>
              </a:rPr>
              <a:t>chính.</a:t>
            </a:r>
          </a:p>
          <a:p>
            <a:pPr indent="-457200" algn="just" eaLnBrk="1" hangingPunct="1">
              <a:lnSpc>
                <a:spcPct val="114000"/>
              </a:lnSpc>
              <a:spcBef>
                <a:spcPts val="1200"/>
              </a:spcBef>
              <a:spcAft>
                <a:spcPts val="0"/>
              </a:spcAft>
              <a:buClr>
                <a:srgbClr val="FF0000"/>
              </a:buClr>
              <a:buFont typeface="+mj-lt"/>
              <a:buAutoNum type="arabicPeriod"/>
              <a:defRPr/>
            </a:pPr>
            <a:r>
              <a:rPr lang="en-US" sz="2300" b="1" kern="0" smtClean="0">
                <a:solidFill>
                  <a:srgbClr val="0000FF"/>
                </a:solidFill>
                <a:latin typeface="Arial" charset="0"/>
              </a:rPr>
              <a:t>Người </a:t>
            </a:r>
            <a:r>
              <a:rPr lang="en-US" sz="2300" b="1" kern="0">
                <a:solidFill>
                  <a:srgbClr val="0000FF"/>
                </a:solidFill>
                <a:latin typeface="Arial" charset="0"/>
              </a:rPr>
              <a:t>có thẩm quyền xử lý vi phạm hành chính, người có thẩm quyền lập biên bản vi phạm hành </a:t>
            </a:r>
            <a:r>
              <a:rPr lang="en-US" sz="2300" b="1" kern="0" smtClean="0">
                <a:solidFill>
                  <a:srgbClr val="0000FF"/>
                </a:solidFill>
                <a:latin typeface="Arial" charset="0"/>
              </a:rPr>
              <a:t>chính.</a:t>
            </a:r>
          </a:p>
          <a:p>
            <a:pPr indent="-457200" algn="just" eaLnBrk="1" hangingPunct="1">
              <a:lnSpc>
                <a:spcPct val="114000"/>
              </a:lnSpc>
              <a:spcBef>
                <a:spcPts val="1200"/>
              </a:spcBef>
              <a:spcAft>
                <a:spcPts val="0"/>
              </a:spcAft>
              <a:buClr>
                <a:srgbClr val="FF0000"/>
              </a:buClr>
              <a:buFont typeface="+mj-lt"/>
              <a:buAutoNum type="arabicPeriod"/>
              <a:defRPr/>
            </a:pPr>
            <a:r>
              <a:rPr lang="en-US" sz="2300" b="1" kern="0" smtClean="0">
                <a:solidFill>
                  <a:srgbClr val="0000FF"/>
                </a:solidFill>
                <a:latin typeface="Arial" charset="0"/>
              </a:rPr>
              <a:t>Cơ </a:t>
            </a:r>
            <a:r>
              <a:rPr lang="en-US" sz="2300" b="1" kern="0">
                <a:solidFill>
                  <a:srgbClr val="0000FF"/>
                </a:solidFill>
                <a:latin typeface="Arial" charset="0"/>
              </a:rPr>
              <a:t>quan, tổ chức, cá nhân có liên quan đến việc thi hành pháp luật về xử lý vi phạm hành chính</a:t>
            </a:r>
            <a:r>
              <a:rPr lang="en-US" sz="2300" b="1" kern="0" smtClean="0">
                <a:solidFill>
                  <a:srgbClr val="0000FF"/>
                </a:solidFill>
                <a:latin typeface="Arial" charset="0"/>
              </a:rPr>
              <a:t>.</a:t>
            </a:r>
            <a:endParaRPr lang="en-US" sz="2300" b="1" kern="0">
              <a:solidFill>
                <a:srgbClr val="0000FF"/>
              </a:solidFill>
              <a:latin typeface="Arial" charset="0"/>
            </a:endParaRPr>
          </a:p>
        </p:txBody>
      </p:sp>
    </p:spTree>
    <p:extLst>
      <p:ext uri="{BB962C8B-B14F-4D97-AF65-F5344CB8AC3E}">
        <p14:creationId xmlns:p14="http://schemas.microsoft.com/office/powerpoint/2010/main" val="5709858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eaLnBrk="1" hangingPunct="1">
              <a:lnSpc>
                <a:spcPct val="110000"/>
              </a:lnSpc>
              <a:spcBef>
                <a:spcPts val="10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4. Nguyên tắc kiểm tra, xử lý kỷ luật trong thi hành pháp luật về xử lý vi phạm hành chính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07000"/>
              </a:lnSpc>
              <a:spcBef>
                <a:spcPts val="600"/>
              </a:spcBef>
              <a:spcAft>
                <a:spcPts val="0"/>
              </a:spcAft>
              <a:buClr>
                <a:srgbClr val="FF0000"/>
              </a:buClr>
              <a:buFont typeface="+mj-lt"/>
              <a:buAutoNum type="arabicPeriod"/>
              <a:defRPr/>
            </a:pPr>
            <a:r>
              <a:rPr lang="en-US" sz="1800" b="1" kern="0" smtClean="0">
                <a:solidFill>
                  <a:srgbClr val="0000FF"/>
                </a:solidFill>
                <a:latin typeface="Arial" charset="0"/>
              </a:rPr>
              <a:t>Khách </a:t>
            </a:r>
            <a:r>
              <a:rPr lang="en-US" sz="1800" b="1" kern="0">
                <a:solidFill>
                  <a:srgbClr val="0000FF"/>
                </a:solidFill>
                <a:latin typeface="Arial" charset="0"/>
              </a:rPr>
              <a:t>quan, công khai, minh bạch, đúng thẩm quyền, trình tự, thủ tục pháp luật quy </a:t>
            </a:r>
            <a:r>
              <a:rPr lang="en-US" sz="1800" b="1" kern="0" smtClean="0">
                <a:solidFill>
                  <a:srgbClr val="0000FF"/>
                </a:solidFill>
                <a:latin typeface="Arial" charset="0"/>
              </a:rPr>
              <a:t>định.</a:t>
            </a:r>
          </a:p>
          <a:p>
            <a:pPr marL="565150" indent="-457200" algn="just" eaLnBrk="1" hangingPunct="1">
              <a:lnSpc>
                <a:spcPct val="107000"/>
              </a:lnSpc>
              <a:spcBef>
                <a:spcPts val="600"/>
              </a:spcBef>
              <a:spcAft>
                <a:spcPts val="0"/>
              </a:spcAft>
              <a:buClr>
                <a:srgbClr val="FF0000"/>
              </a:buClr>
              <a:buFont typeface="+mj-lt"/>
              <a:buAutoNum type="arabicPeriod"/>
              <a:defRPr/>
            </a:pPr>
            <a:r>
              <a:rPr lang="en-US" sz="1800" b="1" kern="0" smtClean="0">
                <a:solidFill>
                  <a:srgbClr val="0000FF"/>
                </a:solidFill>
                <a:latin typeface="Arial" charset="0"/>
              </a:rPr>
              <a:t>Bảo </a:t>
            </a:r>
            <a:r>
              <a:rPr lang="en-US" sz="1800" b="1" kern="0">
                <a:solidFill>
                  <a:srgbClr val="0000FF"/>
                </a:solidFill>
                <a:latin typeface="Arial" charset="0"/>
              </a:rPr>
              <a:t>đảm sự phối hợp giữa các cơ quan liên quan, không trùng lặp với hoạt động thanh tra, kiểm tra khác đối với một đơn vị trong cùng thời gian; không gây cản trở, ảnh hưởng đến hoạt động bình thường của đối tượng được kiểm </a:t>
            </a:r>
            <a:r>
              <a:rPr lang="en-US" sz="1800" b="1" kern="0" smtClean="0">
                <a:solidFill>
                  <a:srgbClr val="0000FF"/>
                </a:solidFill>
                <a:latin typeface="Arial" charset="0"/>
              </a:rPr>
              <a:t>tra.</a:t>
            </a:r>
          </a:p>
          <a:p>
            <a:pPr marL="565150" indent="0" algn="just" eaLnBrk="1" hangingPunct="1">
              <a:lnSpc>
                <a:spcPct val="107000"/>
              </a:lnSpc>
              <a:spcBef>
                <a:spcPts val="600"/>
              </a:spcBef>
              <a:spcAft>
                <a:spcPts val="0"/>
              </a:spcAft>
              <a:buClr>
                <a:srgbClr val="FF0000"/>
              </a:buClr>
              <a:buNone/>
              <a:defRPr/>
            </a:pPr>
            <a:r>
              <a:rPr lang="en-US" sz="1800" b="1" kern="0" smtClean="0">
                <a:solidFill>
                  <a:srgbClr val="0000FF"/>
                </a:solidFill>
                <a:latin typeface="Arial" charset="0"/>
              </a:rPr>
              <a:t>Kết </a:t>
            </a:r>
            <a:r>
              <a:rPr lang="en-US" sz="1800" b="1" kern="0">
                <a:solidFill>
                  <a:srgbClr val="0000FF"/>
                </a:solidFill>
                <a:latin typeface="Arial" charset="0"/>
              </a:rPr>
              <a:t>hợp giữa việc tự kiểm tra của đối tượng được kiểm tra với việc kiểm tra của cơ quan, người có thẩm </a:t>
            </a:r>
            <a:r>
              <a:rPr lang="en-US" sz="1800" b="1" kern="0" smtClean="0">
                <a:solidFill>
                  <a:srgbClr val="0000FF"/>
                </a:solidFill>
                <a:latin typeface="Arial" charset="0"/>
              </a:rPr>
              <a:t>quyền.</a:t>
            </a:r>
          </a:p>
          <a:p>
            <a:pPr marL="565150" indent="-457200" algn="just" eaLnBrk="1" hangingPunct="1">
              <a:lnSpc>
                <a:spcPct val="107000"/>
              </a:lnSpc>
              <a:spcBef>
                <a:spcPts val="600"/>
              </a:spcBef>
              <a:spcAft>
                <a:spcPts val="0"/>
              </a:spcAft>
              <a:buClr>
                <a:srgbClr val="FF0000"/>
              </a:buClr>
              <a:buFont typeface="+mj-lt"/>
              <a:buAutoNum type="arabicPeriod" startAt="3"/>
              <a:defRPr/>
            </a:pPr>
            <a:r>
              <a:rPr lang="en-US" sz="1800" b="1" kern="0" smtClean="0">
                <a:solidFill>
                  <a:srgbClr val="0000FF"/>
                </a:solidFill>
                <a:latin typeface="Arial" charset="0"/>
              </a:rPr>
              <a:t>Kết </a:t>
            </a:r>
            <a:r>
              <a:rPr lang="en-US" sz="1800" b="1" kern="0">
                <a:solidFill>
                  <a:srgbClr val="0000FF"/>
                </a:solidFill>
                <a:latin typeface="Arial" charset="0"/>
              </a:rPr>
              <a:t>luận kiểm tra phải được đối tượng được kiểm tra, cơ quan, tổ chức, cá nhân liên quan chấp hành đầy đủ và đúng thời hạn. Các sai phạm, kiến nghị, yêu cầu trong kết luận kiểm tra phải được xử lý kịp thời, nghiêm minh, đúng người, đúng việc và </a:t>
            </a:r>
            <a:r>
              <a:rPr lang="en-US" sz="1800" b="1" kern="0" spc="-50">
                <a:solidFill>
                  <a:srgbClr val="0000FF"/>
                </a:solidFill>
                <a:latin typeface="Arial" charset="0"/>
              </a:rPr>
              <a:t>tương ứng với tính chất, mức độ vi </a:t>
            </a:r>
            <a:r>
              <a:rPr lang="en-US" sz="1800" b="1" kern="0" spc="-50" smtClean="0">
                <a:solidFill>
                  <a:srgbClr val="0000FF"/>
                </a:solidFill>
                <a:latin typeface="Arial" charset="0"/>
              </a:rPr>
              <a:t>phạm.</a:t>
            </a:r>
          </a:p>
          <a:p>
            <a:pPr marL="565150" indent="0" algn="just" eaLnBrk="1" hangingPunct="1">
              <a:lnSpc>
                <a:spcPct val="107000"/>
              </a:lnSpc>
              <a:spcBef>
                <a:spcPts val="600"/>
              </a:spcBef>
              <a:spcAft>
                <a:spcPts val="0"/>
              </a:spcAft>
              <a:buClr>
                <a:srgbClr val="FF0000"/>
              </a:buClr>
              <a:buNone/>
              <a:defRPr/>
            </a:pPr>
            <a:r>
              <a:rPr lang="en-US" sz="1800" b="1" kern="0" smtClean="0">
                <a:solidFill>
                  <a:srgbClr val="0000FF"/>
                </a:solidFill>
                <a:latin typeface="Arial" charset="0"/>
              </a:rPr>
              <a:t>Kết </a:t>
            </a:r>
            <a:r>
              <a:rPr lang="en-US" sz="1800" b="1" kern="0">
                <a:solidFill>
                  <a:srgbClr val="0000FF"/>
                </a:solidFill>
                <a:latin typeface="Arial" charset="0"/>
              </a:rPr>
              <a:t>luận kiểm tra phải được người có thẩm quyền kiểm tra theo dõi, đôn đốc, kiểm tra việc thực </a:t>
            </a:r>
            <a:r>
              <a:rPr lang="en-US" sz="1800" b="1" kern="0" smtClean="0">
                <a:solidFill>
                  <a:srgbClr val="0000FF"/>
                </a:solidFill>
                <a:latin typeface="Arial" charset="0"/>
              </a:rPr>
              <a:t>hiện.</a:t>
            </a:r>
          </a:p>
          <a:p>
            <a:pPr marL="565150" indent="-457200" algn="just" eaLnBrk="1" hangingPunct="1">
              <a:lnSpc>
                <a:spcPct val="107000"/>
              </a:lnSpc>
              <a:spcBef>
                <a:spcPts val="600"/>
              </a:spcBef>
              <a:spcAft>
                <a:spcPts val="0"/>
              </a:spcAft>
              <a:buClr>
                <a:srgbClr val="FF0000"/>
              </a:buClr>
              <a:buFont typeface="+mj-lt"/>
              <a:buAutoNum type="arabicPeriod" startAt="4"/>
              <a:defRPr/>
            </a:pPr>
            <a:r>
              <a:rPr lang="en-US" sz="1800" b="1" kern="0" smtClean="0">
                <a:solidFill>
                  <a:srgbClr val="0000FF"/>
                </a:solidFill>
                <a:latin typeface="Arial" charset="0"/>
              </a:rPr>
              <a:t>Chủ </a:t>
            </a:r>
            <a:r>
              <a:rPr lang="en-US" sz="1800" b="1" kern="0">
                <a:solidFill>
                  <a:srgbClr val="0000FF"/>
                </a:solidFill>
                <a:latin typeface="Arial" charset="0"/>
              </a:rPr>
              <a:t>thể có thẩm quyền kiểm tra và đối tượng được kiểm tra được xác định trên cơ sở nguyên tắc của hoạt động quản lý nhà nước theo ngành, lĩnh vực và theo địa bàn, lãnh thổ</a:t>
            </a:r>
            <a:r>
              <a:rPr lang="en-US" sz="1800" b="1" kern="0" smtClean="0">
                <a:solidFill>
                  <a:srgbClr val="0000FF"/>
                </a:solidFill>
                <a:latin typeface="Arial" charset="0"/>
              </a:rPr>
              <a:t>.</a:t>
            </a:r>
            <a:endParaRPr lang="en-US" sz="1800" b="1" kern="0">
              <a:solidFill>
                <a:srgbClr val="0000FF"/>
              </a:solidFill>
              <a:latin typeface="Arial" charset="0"/>
            </a:endParaRPr>
          </a:p>
        </p:txBody>
      </p:sp>
    </p:spTree>
    <p:extLst>
      <p:ext uri="{BB962C8B-B14F-4D97-AF65-F5344CB8AC3E}">
        <p14:creationId xmlns:p14="http://schemas.microsoft.com/office/powerpoint/2010/main" val="3222061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07000"/>
              </a:lnSpc>
              <a:spcBef>
                <a:spcPts val="6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5. Căn cứ, phương thức kiểm tra</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08000"/>
              </a:lnSpc>
              <a:spcBef>
                <a:spcPts val="600"/>
              </a:spcBef>
              <a:spcAft>
                <a:spcPts val="0"/>
              </a:spcAft>
              <a:buClr>
                <a:srgbClr val="FF0000"/>
              </a:buClr>
              <a:buFont typeface="+mj-lt"/>
              <a:buAutoNum type="arabicPeriod"/>
              <a:defRPr/>
            </a:pPr>
            <a:r>
              <a:rPr lang="en-US" sz="2000" b="1" kern="0" smtClean="0">
                <a:solidFill>
                  <a:srgbClr val="0000FF"/>
                </a:solidFill>
                <a:latin typeface="Arial" charset="0"/>
              </a:rPr>
              <a:t>Phương </a:t>
            </a:r>
            <a:r>
              <a:rPr lang="en-US" sz="2000" b="1" kern="0">
                <a:solidFill>
                  <a:srgbClr val="0000FF"/>
                </a:solidFill>
                <a:latin typeface="Arial" charset="0"/>
              </a:rPr>
              <a:t>thức kiểm tra định kỳ, theo địa bàn, chuyên đề hoặc theo ngành, lĩnh vực được tiến hành trên cơ sở kế hoạch kiểm tra hằng năm, khi có một trong các căn cứ sau </a:t>
            </a:r>
            <a:r>
              <a:rPr lang="en-US" sz="2000" b="1" kern="0" smtClean="0">
                <a:solidFill>
                  <a:srgbClr val="0000FF"/>
                </a:solidFill>
                <a:latin typeface="Arial" charset="0"/>
              </a:rPr>
              <a:t>đây:</a:t>
            </a:r>
          </a:p>
          <a:p>
            <a:pPr marL="565150" indent="-457200" algn="just" eaLnBrk="1" hangingPunct="1">
              <a:lnSpc>
                <a:spcPct val="108000"/>
              </a:lnSpc>
              <a:spcBef>
                <a:spcPts val="600"/>
              </a:spcBef>
              <a:spcAft>
                <a:spcPts val="0"/>
              </a:spcAft>
              <a:buClr>
                <a:srgbClr val="FF0000"/>
              </a:buClr>
              <a:buFont typeface="+mj-lt"/>
              <a:buAutoNum type="alphaLcParenR"/>
              <a:defRPr/>
            </a:pPr>
            <a:r>
              <a:rPr lang="en-US" sz="2000" b="1" kern="0" smtClean="0">
                <a:solidFill>
                  <a:srgbClr val="0000FF"/>
                </a:solidFill>
                <a:latin typeface="Arial" charset="0"/>
              </a:rPr>
              <a:t>Theo </a:t>
            </a:r>
            <a:r>
              <a:rPr lang="en-US" sz="2000" b="1" kern="0">
                <a:solidFill>
                  <a:srgbClr val="0000FF"/>
                </a:solidFill>
                <a:latin typeface="Arial" charset="0"/>
              </a:rPr>
              <a:t>chỉ đạo của Thủ tướng Chính </a:t>
            </a:r>
            <a:r>
              <a:rPr lang="en-US" sz="2000" b="1" kern="0" smtClean="0">
                <a:solidFill>
                  <a:srgbClr val="0000FF"/>
                </a:solidFill>
                <a:latin typeface="Arial" charset="0"/>
              </a:rPr>
              <a:t>phủ;</a:t>
            </a:r>
          </a:p>
          <a:p>
            <a:pPr marL="565150" indent="-457200" algn="just" eaLnBrk="1" hangingPunct="1">
              <a:lnSpc>
                <a:spcPct val="108000"/>
              </a:lnSpc>
              <a:spcBef>
                <a:spcPts val="600"/>
              </a:spcBef>
              <a:spcAft>
                <a:spcPts val="0"/>
              </a:spcAft>
              <a:buClr>
                <a:srgbClr val="FF0000"/>
              </a:buClr>
              <a:buFont typeface="+mj-lt"/>
              <a:buAutoNum type="alphaLcParenR"/>
              <a:defRPr/>
            </a:pPr>
            <a:r>
              <a:rPr lang="en-US" sz="2000" b="1" kern="0" smtClean="0">
                <a:solidFill>
                  <a:srgbClr val="0000FF"/>
                </a:solidFill>
                <a:latin typeface="Arial" charset="0"/>
              </a:rPr>
              <a:t>Theo </a:t>
            </a:r>
            <a:r>
              <a:rPr lang="en-US" sz="2000" b="1" kern="0">
                <a:solidFill>
                  <a:srgbClr val="0000FF"/>
                </a:solidFill>
                <a:latin typeface="Arial" charset="0"/>
              </a:rPr>
              <a:t>đề nghị của bộ, cơ quan ngang bộ, Ủy ban nhân dân cấp tỉnh, cấp </a:t>
            </a:r>
            <a:r>
              <a:rPr lang="en-US" sz="2000" b="1" kern="0" smtClean="0">
                <a:solidFill>
                  <a:srgbClr val="0000FF"/>
                </a:solidFill>
                <a:latin typeface="Arial" charset="0"/>
              </a:rPr>
              <a:t>huyện;</a:t>
            </a:r>
          </a:p>
          <a:p>
            <a:pPr marL="565150" indent="-457200" algn="just" eaLnBrk="1" hangingPunct="1">
              <a:lnSpc>
                <a:spcPct val="108000"/>
              </a:lnSpc>
              <a:spcBef>
                <a:spcPts val="600"/>
              </a:spcBef>
              <a:spcAft>
                <a:spcPts val="0"/>
              </a:spcAft>
              <a:buClr>
                <a:srgbClr val="FF0000"/>
              </a:buClr>
              <a:buFont typeface="+mj-lt"/>
              <a:buAutoNum type="alphaLcParenR"/>
              <a:defRPr/>
            </a:pPr>
            <a:r>
              <a:rPr lang="en-US" sz="2000" b="1" kern="0" smtClean="0">
                <a:solidFill>
                  <a:srgbClr val="0000FF"/>
                </a:solidFill>
                <a:latin typeface="Arial" charset="0"/>
              </a:rPr>
              <a:t>Theo </a:t>
            </a:r>
            <a:r>
              <a:rPr lang="en-US" sz="2000" b="1" kern="0">
                <a:solidFill>
                  <a:srgbClr val="0000FF"/>
                </a:solidFill>
                <a:latin typeface="Arial" charset="0"/>
              </a:rPr>
              <a:t>đề nghị của tổ chức pháp chế thuộc bộ, cơ quan ngang bộ trên cơ sở theo dõi tình hình thi hành pháp luật về xử lý vi phạm hành </a:t>
            </a:r>
            <a:r>
              <a:rPr lang="en-US" sz="2000" b="1" kern="0" smtClean="0">
                <a:solidFill>
                  <a:srgbClr val="0000FF"/>
                </a:solidFill>
                <a:latin typeface="Arial" charset="0"/>
              </a:rPr>
              <a:t>chính;</a:t>
            </a:r>
          </a:p>
          <a:p>
            <a:pPr marL="565150" indent="-457200" algn="just" eaLnBrk="1" hangingPunct="1">
              <a:lnSpc>
                <a:spcPct val="108000"/>
              </a:lnSpc>
              <a:spcBef>
                <a:spcPts val="600"/>
              </a:spcBef>
              <a:spcAft>
                <a:spcPts val="0"/>
              </a:spcAft>
              <a:buClr>
                <a:srgbClr val="FF0000"/>
              </a:buClr>
              <a:buFont typeface="+mj-lt"/>
              <a:buAutoNum type="alphaLcParenR"/>
              <a:defRPr/>
            </a:pPr>
            <a:r>
              <a:rPr lang="en-US" sz="2000" b="1" kern="0" smtClean="0">
                <a:solidFill>
                  <a:srgbClr val="0000FF"/>
                </a:solidFill>
                <a:latin typeface="Arial" charset="0"/>
              </a:rPr>
              <a:t>Theo </a:t>
            </a:r>
            <a:r>
              <a:rPr lang="en-US" sz="2000" b="1" kern="0">
                <a:solidFill>
                  <a:srgbClr val="0000FF"/>
                </a:solidFill>
                <a:latin typeface="Arial" charset="0"/>
              </a:rPr>
              <a:t>đề nghị của Sở Tư pháp, Phòng Tư pháp trên cơ sở theo dõi tình hình thi hành pháp luật về xử lý vi phạm hành </a:t>
            </a:r>
            <a:r>
              <a:rPr lang="en-US" sz="2000" b="1" kern="0" smtClean="0">
                <a:solidFill>
                  <a:srgbClr val="0000FF"/>
                </a:solidFill>
                <a:latin typeface="Arial" charset="0"/>
              </a:rPr>
              <a:t>chính;</a:t>
            </a:r>
          </a:p>
          <a:p>
            <a:pPr marL="107950" indent="0" algn="just" eaLnBrk="1" hangingPunct="1">
              <a:lnSpc>
                <a:spcPct val="108000"/>
              </a:lnSpc>
              <a:spcBef>
                <a:spcPts val="600"/>
              </a:spcBef>
              <a:spcAft>
                <a:spcPts val="0"/>
              </a:spcAft>
              <a:buClr>
                <a:srgbClr val="FF0000"/>
              </a:buClr>
              <a:buNone/>
              <a:defRPr/>
            </a:pPr>
            <a:r>
              <a:rPr lang="en-US" sz="2000" b="1" kern="0" smtClean="0">
                <a:solidFill>
                  <a:srgbClr val="FF0000"/>
                </a:solidFill>
                <a:latin typeface="Arial" charset="0"/>
              </a:rPr>
              <a:t>đ</a:t>
            </a:r>
            <a:r>
              <a:rPr lang="en-US" sz="2000" b="1" kern="0">
                <a:solidFill>
                  <a:srgbClr val="FF0000"/>
                </a:solidFill>
                <a:latin typeface="Arial" charset="0"/>
              </a:rPr>
              <a:t>) </a:t>
            </a:r>
            <a:r>
              <a:rPr lang="en-US" sz="2000" b="1" kern="0" smtClean="0">
                <a:solidFill>
                  <a:srgbClr val="FF0000"/>
                </a:solidFill>
                <a:latin typeface="Arial" charset="0"/>
              </a:rPr>
              <a:t>  </a:t>
            </a:r>
            <a:r>
              <a:rPr lang="en-US" sz="2000" b="1" kern="0" smtClean="0">
                <a:solidFill>
                  <a:srgbClr val="0000FF"/>
                </a:solidFill>
                <a:latin typeface="Arial" charset="0"/>
              </a:rPr>
              <a:t>Theo </a:t>
            </a:r>
            <a:r>
              <a:rPr lang="en-US" sz="2000" b="1" kern="0">
                <a:solidFill>
                  <a:srgbClr val="0000FF"/>
                </a:solidFill>
                <a:latin typeface="Arial" charset="0"/>
              </a:rPr>
              <a:t>yêu cầu quản lý nhà nước về xử lý vi phạm hành </a:t>
            </a:r>
            <a:r>
              <a:rPr lang="en-US" sz="2000" b="1" kern="0" smtClean="0">
                <a:solidFill>
                  <a:srgbClr val="0000FF"/>
                </a:solidFill>
                <a:latin typeface="Arial" charset="0"/>
              </a:rPr>
              <a:t>chính;</a:t>
            </a:r>
          </a:p>
          <a:p>
            <a:pPr marL="565150" indent="-457200" algn="just" eaLnBrk="1" hangingPunct="1">
              <a:lnSpc>
                <a:spcPct val="108000"/>
              </a:lnSpc>
              <a:spcBef>
                <a:spcPts val="600"/>
              </a:spcBef>
              <a:spcAft>
                <a:spcPts val="0"/>
              </a:spcAft>
              <a:buClr>
                <a:srgbClr val="FF0000"/>
              </a:buClr>
              <a:buFont typeface="+mj-lt"/>
              <a:buAutoNum type="alphaLcParenR" startAt="5"/>
              <a:defRPr/>
            </a:pPr>
            <a:r>
              <a:rPr lang="en-US" sz="2000" b="1" kern="0" smtClean="0">
                <a:solidFill>
                  <a:srgbClr val="0000FF"/>
                </a:solidFill>
                <a:latin typeface="Arial" charset="0"/>
              </a:rPr>
              <a:t>Việc </a:t>
            </a:r>
            <a:r>
              <a:rPr lang="en-US" sz="2000" b="1" kern="0">
                <a:solidFill>
                  <a:srgbClr val="0000FF"/>
                </a:solidFill>
                <a:latin typeface="Arial" charset="0"/>
              </a:rPr>
              <a:t>thi hành pháp luật về xử lý vi phạm hành chính thuộc phạm vi quản lý liên ngành đang có nhiều khó khăn, vướng mắc, bất cập hoặc đối với vụ việc phức tạp</a:t>
            </a:r>
            <a:r>
              <a:rPr lang="en-US" sz="2000" b="1" kern="0" smtClean="0">
                <a:solidFill>
                  <a:srgbClr val="0000FF"/>
                </a:solidFill>
                <a:latin typeface="Arial" charset="0"/>
              </a:rPr>
              <a:t>.</a:t>
            </a:r>
            <a:endParaRPr lang="en-US" sz="2000" b="1" kern="0">
              <a:solidFill>
                <a:srgbClr val="0000FF"/>
              </a:solidFill>
              <a:latin typeface="Arial" charset="0"/>
            </a:endParaRPr>
          </a:p>
        </p:txBody>
      </p:sp>
    </p:spTree>
    <p:extLst>
      <p:ext uri="{BB962C8B-B14F-4D97-AF65-F5344CB8AC3E}">
        <p14:creationId xmlns:p14="http://schemas.microsoft.com/office/powerpoint/2010/main" val="30128618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07000"/>
              </a:lnSpc>
              <a:spcBef>
                <a:spcPts val="6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5. Căn cứ, phương thức kiểm tra</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0000"/>
              </a:lnSpc>
              <a:spcBef>
                <a:spcPts val="600"/>
              </a:spcBef>
              <a:spcAft>
                <a:spcPts val="0"/>
              </a:spcAft>
              <a:buClr>
                <a:srgbClr val="FF0000"/>
              </a:buClr>
              <a:buFont typeface="+mj-lt"/>
              <a:buAutoNum type="arabicPeriod" startAt="2"/>
              <a:defRPr/>
            </a:pPr>
            <a:r>
              <a:rPr lang="en-US" sz="2000" b="1" kern="0" smtClean="0">
                <a:solidFill>
                  <a:srgbClr val="0000FF"/>
                </a:solidFill>
                <a:latin typeface="Arial" charset="0"/>
              </a:rPr>
              <a:t>Phương </a:t>
            </a:r>
            <a:r>
              <a:rPr lang="en-US" sz="2000" b="1" kern="0">
                <a:solidFill>
                  <a:srgbClr val="0000FF"/>
                </a:solidFill>
                <a:latin typeface="Arial" charset="0"/>
              </a:rPr>
              <a:t>thức kiểm tra đột xuất được tiến hành trên cơ sở yêu cầu quản lý và tình hình thực tế, khi có một trong các căn cứ sau </a:t>
            </a:r>
            <a:r>
              <a:rPr lang="en-US" sz="2000" b="1" kern="0" smtClean="0">
                <a:solidFill>
                  <a:srgbClr val="0000FF"/>
                </a:solidFill>
                <a:latin typeface="Arial" charset="0"/>
              </a:rPr>
              <a:t>đây:</a:t>
            </a:r>
          </a:p>
          <a:p>
            <a:pPr marL="565150" indent="-450850" algn="just" eaLnBrk="1" hangingPunct="1">
              <a:lnSpc>
                <a:spcPct val="110000"/>
              </a:lnSpc>
              <a:spcBef>
                <a:spcPts val="600"/>
              </a:spcBef>
              <a:spcAft>
                <a:spcPts val="0"/>
              </a:spcAft>
              <a:buClr>
                <a:srgbClr val="FF0000"/>
              </a:buClr>
              <a:buFont typeface="+mj-lt"/>
              <a:buAutoNum type="alphaLcParenR"/>
              <a:defRPr/>
            </a:pPr>
            <a:r>
              <a:rPr lang="en-US" sz="2000" b="1" kern="0" smtClean="0">
                <a:solidFill>
                  <a:srgbClr val="0000FF"/>
                </a:solidFill>
                <a:latin typeface="Arial" charset="0"/>
              </a:rPr>
              <a:t>Theo </a:t>
            </a:r>
            <a:r>
              <a:rPr lang="en-US" sz="2000" b="1" kern="0">
                <a:solidFill>
                  <a:srgbClr val="0000FF"/>
                </a:solidFill>
                <a:latin typeface="Arial" charset="0"/>
              </a:rPr>
              <a:t>chỉ đạo của Thủ tướng Chính </a:t>
            </a:r>
            <a:r>
              <a:rPr lang="en-US" sz="2000" b="1" kern="0" smtClean="0">
                <a:solidFill>
                  <a:srgbClr val="0000FF"/>
                </a:solidFill>
                <a:latin typeface="Arial" charset="0"/>
              </a:rPr>
              <a:t>phủ;</a:t>
            </a:r>
          </a:p>
          <a:p>
            <a:pPr marL="565150" indent="-450850" algn="just" eaLnBrk="1" hangingPunct="1">
              <a:lnSpc>
                <a:spcPct val="110000"/>
              </a:lnSpc>
              <a:spcBef>
                <a:spcPts val="600"/>
              </a:spcBef>
              <a:spcAft>
                <a:spcPts val="0"/>
              </a:spcAft>
              <a:buClr>
                <a:srgbClr val="FF0000"/>
              </a:buClr>
              <a:buFont typeface="+mj-lt"/>
              <a:buAutoNum type="alphaLcParenR"/>
              <a:defRPr/>
            </a:pPr>
            <a:r>
              <a:rPr lang="en-US" sz="2000" b="1" kern="0" smtClean="0">
                <a:solidFill>
                  <a:srgbClr val="0000FF"/>
                </a:solidFill>
                <a:latin typeface="Arial" charset="0"/>
              </a:rPr>
              <a:t>Khi </a:t>
            </a:r>
            <a:r>
              <a:rPr lang="en-US" sz="2000" b="1" kern="0">
                <a:solidFill>
                  <a:srgbClr val="0000FF"/>
                </a:solidFill>
                <a:latin typeface="Arial" charset="0"/>
              </a:rPr>
              <a:t>nhận được yêu cầu, kiến nghị của cá nhân, tổ chức hoặc có phản ánh của các phương tiện thông tin đại chúng về việc áp dụng pháp luật về xử lý vi phạm hành chính chưa chính xác, có dấu hiệu xâm phạm quyền, lợi ích hợp pháp của cá nhân, tổ </a:t>
            </a:r>
            <a:r>
              <a:rPr lang="en-US" sz="2000" b="1" kern="0" smtClean="0">
                <a:solidFill>
                  <a:srgbClr val="0000FF"/>
                </a:solidFill>
                <a:latin typeface="Arial" charset="0"/>
              </a:rPr>
              <a:t>chức;</a:t>
            </a:r>
          </a:p>
          <a:p>
            <a:pPr marL="565150" indent="-450850" algn="just" eaLnBrk="1" hangingPunct="1">
              <a:lnSpc>
                <a:spcPct val="110000"/>
              </a:lnSpc>
              <a:spcBef>
                <a:spcPts val="600"/>
              </a:spcBef>
              <a:spcAft>
                <a:spcPts val="0"/>
              </a:spcAft>
              <a:buClr>
                <a:srgbClr val="FF0000"/>
              </a:buClr>
              <a:buFont typeface="+mj-lt"/>
              <a:buAutoNum type="alphaLcParenR"/>
              <a:defRPr/>
            </a:pPr>
            <a:r>
              <a:rPr lang="en-US" sz="2000" b="1" kern="0" smtClean="0">
                <a:solidFill>
                  <a:srgbClr val="0000FF"/>
                </a:solidFill>
                <a:latin typeface="Arial" charset="0"/>
              </a:rPr>
              <a:t>Khi </a:t>
            </a:r>
            <a:r>
              <a:rPr lang="en-US" sz="2000" b="1" kern="0">
                <a:solidFill>
                  <a:srgbClr val="0000FF"/>
                </a:solidFill>
                <a:latin typeface="Arial" charset="0"/>
              </a:rPr>
              <a:t>phát hiện vướng mắc hoặc dấu hiệu vi phạm trên cơ sở nghiên cứu hồ sơ, tài liệu do cơ quan, người có thẩm quyền xử lý vi phạm hành chính gửi đến hoặc đang được lưu trữ, bảo quản theo quy </a:t>
            </a:r>
            <a:r>
              <a:rPr lang="en-US" sz="2000" b="1" kern="0" smtClean="0">
                <a:solidFill>
                  <a:srgbClr val="0000FF"/>
                </a:solidFill>
                <a:latin typeface="Arial" charset="0"/>
              </a:rPr>
              <a:t>định;</a:t>
            </a:r>
          </a:p>
          <a:p>
            <a:pPr marL="565150" indent="-450850" algn="just" eaLnBrk="1" hangingPunct="1">
              <a:lnSpc>
                <a:spcPct val="110000"/>
              </a:lnSpc>
              <a:spcBef>
                <a:spcPts val="600"/>
              </a:spcBef>
              <a:spcAft>
                <a:spcPts val="0"/>
              </a:spcAft>
              <a:buClr>
                <a:srgbClr val="FF0000"/>
              </a:buClr>
              <a:buFont typeface="+mj-lt"/>
              <a:buAutoNum type="alphaLcParenR"/>
              <a:defRPr/>
            </a:pPr>
            <a:r>
              <a:rPr lang="en-US" sz="2000" b="1" kern="0" smtClean="0">
                <a:solidFill>
                  <a:srgbClr val="0000FF"/>
                </a:solidFill>
                <a:latin typeface="Arial" charset="0"/>
              </a:rPr>
              <a:t>Qua </a:t>
            </a:r>
            <a:r>
              <a:rPr lang="en-US" sz="2000" b="1" kern="0">
                <a:solidFill>
                  <a:srgbClr val="0000FF"/>
                </a:solidFill>
                <a:latin typeface="Arial" charset="0"/>
              </a:rPr>
              <a:t>theo dõi thi hành pháp luật về xử lý vi phạm hành chính phát hiện có dấu hiệu vi phạm trong thi hành pháp luật về xử lý vi phạm hành chính xâm phạm quyền, lợi ích hợp pháp của cá nhân, tổ chức</a:t>
            </a:r>
            <a:r>
              <a:rPr lang="en-US" sz="2000" b="1" kern="0" smtClean="0">
                <a:solidFill>
                  <a:srgbClr val="0000FF"/>
                </a:solidFill>
                <a:latin typeface="Arial" charset="0"/>
              </a:rPr>
              <a:t>.</a:t>
            </a:r>
            <a:endParaRPr lang="en-US" sz="2000" b="1" kern="0">
              <a:solidFill>
                <a:srgbClr val="0000FF"/>
              </a:solidFill>
              <a:latin typeface="Arial" charset="0"/>
            </a:endParaRPr>
          </a:p>
        </p:txBody>
      </p:sp>
    </p:spTree>
    <p:extLst>
      <p:ext uri="{BB962C8B-B14F-4D97-AF65-F5344CB8AC3E}">
        <p14:creationId xmlns:p14="http://schemas.microsoft.com/office/powerpoint/2010/main" val="12855937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10000"/>
              </a:lnSpc>
              <a:spcBef>
                <a:spcPts val="6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7. Quyền hạn, trách nhiệm của người có thẩm quyền ban hành quyết định kiểm tra</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a:defRPr/>
            </a:pPr>
            <a:r>
              <a:rPr lang="en-US" sz="2100" b="1" kern="0" smtClean="0">
                <a:solidFill>
                  <a:srgbClr val="0000FF"/>
                </a:solidFill>
                <a:latin typeface="Arial" charset="0"/>
              </a:rPr>
              <a:t>Người </a:t>
            </a:r>
            <a:r>
              <a:rPr lang="en-US" sz="2100" b="1" kern="0">
                <a:solidFill>
                  <a:srgbClr val="0000FF"/>
                </a:solidFill>
                <a:latin typeface="Arial" charset="0"/>
              </a:rPr>
              <a:t>ban hành quyết định kiểm tra </a:t>
            </a:r>
            <a:r>
              <a:rPr lang="en-US" sz="2100" b="1" kern="0">
                <a:solidFill>
                  <a:srgbClr val="FF0066"/>
                </a:solidFill>
                <a:latin typeface="Arial" charset="0"/>
              </a:rPr>
              <a:t>có </a:t>
            </a:r>
            <a:r>
              <a:rPr lang="en-US" sz="2100" b="1" kern="0" smtClean="0">
                <a:solidFill>
                  <a:srgbClr val="FF0066"/>
                </a:solidFill>
                <a:latin typeface="Arial" charset="0"/>
              </a:rPr>
              <a:t>quyền:</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100" b="1" kern="0" smtClean="0">
                <a:solidFill>
                  <a:srgbClr val="0000FF"/>
                </a:solidFill>
                <a:latin typeface="Arial" charset="0"/>
              </a:rPr>
              <a:t>Xử </a:t>
            </a:r>
            <a:r>
              <a:rPr lang="en-US" sz="2100" b="1" kern="0">
                <a:solidFill>
                  <a:srgbClr val="0000FF"/>
                </a:solidFill>
                <a:latin typeface="Arial" charset="0"/>
              </a:rPr>
              <a:t>lý theo thẩm quyền hoặc kiến nghị cơ quan có thẩm quyền xử lý kịp thời đối với các cơ quan, tổ chức, cá nhân không thực hiện hoặc thực hiện không đúng quy định pháp luật về xử lý vi phạm hành </a:t>
            </a:r>
            <a:r>
              <a:rPr lang="en-US" sz="2100" b="1" kern="0" smtClean="0">
                <a:solidFill>
                  <a:srgbClr val="0000FF"/>
                </a:solidFill>
                <a:latin typeface="Arial" charset="0"/>
              </a:rPr>
              <a:t>chính;</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100" b="1" kern="0" smtClean="0">
                <a:solidFill>
                  <a:srgbClr val="0000FF"/>
                </a:solidFill>
                <a:latin typeface="Arial" charset="0"/>
              </a:rPr>
              <a:t>Trường </a:t>
            </a:r>
            <a:r>
              <a:rPr lang="en-US" sz="2100" b="1" kern="0">
                <a:solidFill>
                  <a:srgbClr val="0000FF"/>
                </a:solidFill>
                <a:latin typeface="Arial" charset="0"/>
              </a:rPr>
              <a:t>hợp phát hiện quy định pháp luật về xử lý vi phạm hành chính không đầy đủ, không thống nhất, đồng bộ, thiếu khả thi hoặc có sai trái thì xử lý theo thẩm quyền hoặc kịp thời kiến nghị cơ quan nhà nước có thẩm quyền xem xét, xử </a:t>
            </a:r>
            <a:r>
              <a:rPr lang="en-US" sz="2100" b="1" kern="0" smtClean="0">
                <a:solidFill>
                  <a:srgbClr val="0000FF"/>
                </a:solidFill>
                <a:latin typeface="Arial" charset="0"/>
              </a:rPr>
              <a:t>lý;</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100" b="1" kern="0" smtClean="0">
                <a:solidFill>
                  <a:srgbClr val="0000FF"/>
                </a:solidFill>
                <a:latin typeface="Arial" charset="0"/>
              </a:rPr>
              <a:t>Khen </a:t>
            </a:r>
            <a:r>
              <a:rPr lang="en-US" sz="2100" b="1" kern="0">
                <a:solidFill>
                  <a:srgbClr val="0000FF"/>
                </a:solidFill>
                <a:latin typeface="Arial" charset="0"/>
              </a:rPr>
              <a:t>thưởng theo thẩm quyền hoặc kiến nghị cơ quan có thẩm quyền khen thưởng kịp thời đối với các cơ quan, tổ chức, cá nhân thực hiện hiệu quả, đúng quy định pháp luật về xử lý vi phạm hành chính</a:t>
            </a:r>
            <a:r>
              <a:rPr lang="en-US" sz="2100" b="1" kern="0" smtClean="0">
                <a:solidFill>
                  <a:srgbClr val="0000FF"/>
                </a:solidFill>
                <a:latin typeface="Arial" charset="0"/>
              </a:rPr>
              <a:t>.</a:t>
            </a:r>
            <a:endParaRPr lang="en-US" sz="2100" b="1" kern="0">
              <a:solidFill>
                <a:srgbClr val="0000FF"/>
              </a:solidFill>
              <a:latin typeface="Arial" charset="0"/>
            </a:endParaRPr>
          </a:p>
        </p:txBody>
      </p:sp>
    </p:spTree>
    <p:extLst>
      <p:ext uri="{BB962C8B-B14F-4D97-AF65-F5344CB8AC3E}">
        <p14:creationId xmlns:p14="http://schemas.microsoft.com/office/powerpoint/2010/main" val="16954358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10000"/>
              </a:lnSpc>
              <a:spcBef>
                <a:spcPts val="6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7. Quyền hạn, trách nhiệm của người có thẩm quyền ban hành quyết định kiểm tra</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startAt="2"/>
              <a:defRPr/>
            </a:pPr>
            <a:r>
              <a:rPr lang="en-US" sz="2200" b="1" kern="0" smtClean="0">
                <a:solidFill>
                  <a:srgbClr val="0000FF"/>
                </a:solidFill>
                <a:latin typeface="Arial" charset="0"/>
              </a:rPr>
              <a:t>Người </a:t>
            </a:r>
            <a:r>
              <a:rPr lang="en-US" sz="2200" b="1" kern="0">
                <a:solidFill>
                  <a:srgbClr val="0000FF"/>
                </a:solidFill>
                <a:latin typeface="Arial" charset="0"/>
              </a:rPr>
              <a:t>ban hành quyết định kiểm tra </a:t>
            </a:r>
            <a:r>
              <a:rPr lang="en-US" sz="2200" b="1" kern="0">
                <a:solidFill>
                  <a:srgbClr val="FF0066"/>
                </a:solidFill>
                <a:latin typeface="Arial" charset="0"/>
              </a:rPr>
              <a:t>có trách </a:t>
            </a:r>
            <a:r>
              <a:rPr lang="en-US" sz="2200" b="1" kern="0" smtClean="0">
                <a:solidFill>
                  <a:srgbClr val="FF0066"/>
                </a:solidFill>
                <a:latin typeface="Arial" charset="0"/>
              </a:rPr>
              <a:t>nhiệm:</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200" b="1" kern="0" smtClean="0">
                <a:solidFill>
                  <a:srgbClr val="0000FF"/>
                </a:solidFill>
                <a:latin typeface="Arial" charset="0"/>
              </a:rPr>
              <a:t>Thông </a:t>
            </a:r>
            <a:r>
              <a:rPr lang="en-US" sz="2200" b="1" kern="0">
                <a:solidFill>
                  <a:srgbClr val="0000FF"/>
                </a:solidFill>
                <a:latin typeface="Arial" charset="0"/>
              </a:rPr>
              <a:t>báo về kế hoạch, nội dung, thời gian kiểm tra; gửi kết luận kiểm tra cho đối tượng được kiểm </a:t>
            </a:r>
            <a:r>
              <a:rPr lang="en-US" sz="2200" b="1" kern="0" smtClean="0">
                <a:solidFill>
                  <a:srgbClr val="0000FF"/>
                </a:solidFill>
                <a:latin typeface="Arial" charset="0"/>
              </a:rPr>
              <a:t>tra;</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200" b="1" kern="0" smtClean="0">
                <a:solidFill>
                  <a:srgbClr val="0000FF"/>
                </a:solidFill>
                <a:latin typeface="Arial" charset="0"/>
              </a:rPr>
              <a:t>Kịp </a:t>
            </a:r>
            <a:r>
              <a:rPr lang="en-US" sz="2200" b="1" kern="0">
                <a:solidFill>
                  <a:srgbClr val="0000FF"/>
                </a:solidFill>
                <a:latin typeface="Arial" charset="0"/>
              </a:rPr>
              <a:t>thời chỉ đạo, xử lý theo thẩm quyền các tình huống phát sinh trong quá trình kiểm tra và sau khi kết thúc kiểm tra theo báo cáo, kiến nghị của trưởng đoàn kiểm </a:t>
            </a:r>
            <a:r>
              <a:rPr lang="en-US" sz="2200" b="1" kern="0" smtClean="0">
                <a:solidFill>
                  <a:srgbClr val="0000FF"/>
                </a:solidFill>
                <a:latin typeface="Arial" charset="0"/>
              </a:rPr>
              <a:t>tra;</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200" b="1" kern="0" smtClean="0">
                <a:solidFill>
                  <a:srgbClr val="0000FF"/>
                </a:solidFill>
                <a:latin typeface="Arial" charset="0"/>
              </a:rPr>
              <a:t>Chịu </a:t>
            </a:r>
            <a:r>
              <a:rPr lang="en-US" sz="2200" b="1" kern="0">
                <a:solidFill>
                  <a:srgbClr val="0000FF"/>
                </a:solidFill>
                <a:latin typeface="Arial" charset="0"/>
              </a:rPr>
              <a:t>trách nhiệm trước Thủ trưởng cấp trên trực tiếp và trước pháp luật về việc ban hành quyết định kiểm tra và toàn bộ hoạt động kiểm tra theo quyết định kiểm </a:t>
            </a:r>
            <a:r>
              <a:rPr lang="en-US" sz="2200" b="1" kern="0" smtClean="0">
                <a:solidFill>
                  <a:srgbClr val="0000FF"/>
                </a:solidFill>
                <a:latin typeface="Arial" charset="0"/>
              </a:rPr>
              <a:t>tra;</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200" b="1" kern="0" smtClean="0">
                <a:solidFill>
                  <a:srgbClr val="0000FF"/>
                </a:solidFill>
                <a:latin typeface="Arial" charset="0"/>
              </a:rPr>
              <a:t>Ban </a:t>
            </a:r>
            <a:r>
              <a:rPr lang="en-US" sz="2200" b="1" kern="0">
                <a:solidFill>
                  <a:srgbClr val="0000FF"/>
                </a:solidFill>
                <a:latin typeface="Arial" charset="0"/>
              </a:rPr>
              <a:t>hành kết luận kiểm tra</a:t>
            </a:r>
            <a:r>
              <a:rPr lang="en-US" sz="2200" b="1" kern="0" smtClean="0">
                <a:solidFill>
                  <a:srgbClr val="0000FF"/>
                </a:solidFill>
                <a:latin typeface="Arial" charset="0"/>
              </a:rPr>
              <a:t>.</a:t>
            </a:r>
            <a:endParaRPr lang="en-US" sz="2200" b="1" kern="0">
              <a:solidFill>
                <a:srgbClr val="0000FF"/>
              </a:solidFill>
              <a:latin typeface="Arial" charset="0"/>
            </a:endParaRPr>
          </a:p>
        </p:txBody>
      </p:sp>
    </p:spTree>
    <p:extLst>
      <p:ext uri="{BB962C8B-B14F-4D97-AF65-F5344CB8AC3E}">
        <p14:creationId xmlns:p14="http://schemas.microsoft.com/office/powerpoint/2010/main" val="2980576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marL="565150" indent="-457200" algn="ctr" eaLnBrk="1" hangingPunct="1">
              <a:lnSpc>
                <a:spcPct val="114000"/>
              </a:lnSpc>
              <a:spcBef>
                <a:spcPts val="12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8. Đoàn kiểm tra</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a:defRPr/>
            </a:pPr>
            <a:r>
              <a:rPr lang="en-US" sz="2200" b="1" kern="0" smtClean="0">
                <a:solidFill>
                  <a:srgbClr val="0000FF"/>
                </a:solidFill>
                <a:latin typeface="Arial" charset="0"/>
              </a:rPr>
              <a:t>Đoàn </a:t>
            </a:r>
            <a:r>
              <a:rPr lang="en-US" sz="2200" b="1" kern="0">
                <a:solidFill>
                  <a:srgbClr val="0000FF"/>
                </a:solidFill>
                <a:latin typeface="Arial" charset="0"/>
              </a:rPr>
              <a:t>kiểm tra được thành lập để thực hiện nhiệm vụ kiểm tra theo quyết định kiểm tra của người có thẩm quyền. Đoàn kiểm tra được thành lập theo hình thức liên ngành, trừ các trường hợp sau </a:t>
            </a:r>
            <a:r>
              <a:rPr lang="en-US" sz="2200" b="1" kern="0" smtClean="0">
                <a:solidFill>
                  <a:srgbClr val="0000FF"/>
                </a:solidFill>
                <a:latin typeface="Arial" charset="0"/>
              </a:rPr>
              <a:t>đây:</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200" b="1" kern="0" smtClean="0">
                <a:solidFill>
                  <a:srgbClr val="0000FF"/>
                </a:solidFill>
                <a:latin typeface="Arial" charset="0"/>
              </a:rPr>
              <a:t>Bộ </a:t>
            </a:r>
            <a:r>
              <a:rPr lang="en-US" sz="2200" b="1" kern="0">
                <a:solidFill>
                  <a:srgbClr val="0000FF"/>
                </a:solidFill>
                <a:latin typeface="Arial" charset="0"/>
              </a:rPr>
              <a:t>trưởng, Thủ trưởng cơ quan ngang bộ thành lập đoàn kiểm tra để kiểm tra việc thi hành pháp luật về xử lý vi phạm hành chính thuộc lĩnh vực quản lý của </a:t>
            </a:r>
            <a:r>
              <a:rPr lang="en-US" sz="2200" b="1" kern="0" smtClean="0">
                <a:solidFill>
                  <a:srgbClr val="0000FF"/>
                </a:solidFill>
                <a:latin typeface="Arial" charset="0"/>
              </a:rPr>
              <a:t>mình;</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200" b="1" kern="0" smtClean="0">
                <a:solidFill>
                  <a:srgbClr val="0000FF"/>
                </a:solidFill>
                <a:latin typeface="Arial" charset="0"/>
              </a:rPr>
              <a:t>Thủ </a:t>
            </a:r>
            <a:r>
              <a:rPr lang="en-US" sz="2200" b="1" kern="0">
                <a:solidFill>
                  <a:srgbClr val="0000FF"/>
                </a:solidFill>
                <a:latin typeface="Arial" charset="0"/>
              </a:rPr>
              <a:t>trưởng cơ quan, đơn vị quản lý người có thẩm quyền xử phạt vi phạm hành chính thành lập đoàn kiểm tra để kiểm tra việc thi hành pháp luật về xử lý vi phạm hành chính thuộc phạm vi, lĩnh vực quản lý của mình</a:t>
            </a:r>
            <a:r>
              <a:rPr lang="en-US" sz="2200" b="1" kern="0" smtClean="0">
                <a:solidFill>
                  <a:srgbClr val="0000FF"/>
                </a:solidFill>
                <a:latin typeface="Arial" charset="0"/>
              </a:rPr>
              <a:t>.</a:t>
            </a:r>
            <a:endParaRPr lang="en-US" sz="2200" b="1" kern="0">
              <a:solidFill>
                <a:srgbClr val="0000FF"/>
              </a:solidFill>
              <a:latin typeface="Arial" charset="0"/>
            </a:endParaRPr>
          </a:p>
        </p:txBody>
      </p:sp>
    </p:spTree>
    <p:extLst>
      <p:ext uri="{BB962C8B-B14F-4D97-AF65-F5344CB8AC3E}">
        <p14:creationId xmlns:p14="http://schemas.microsoft.com/office/powerpoint/2010/main" val="29637113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marL="565150" indent="-457200" algn="ctr" eaLnBrk="1" hangingPunct="1">
              <a:lnSpc>
                <a:spcPct val="114000"/>
              </a:lnSpc>
              <a:spcBef>
                <a:spcPts val="12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8. Đoàn kiểm tra</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startAt="2"/>
              <a:defRPr/>
            </a:pPr>
            <a:r>
              <a:rPr lang="en-US" sz="2100" b="1" kern="0" smtClean="0">
                <a:solidFill>
                  <a:srgbClr val="0000FF"/>
                </a:solidFill>
                <a:latin typeface="Arial" charset="0"/>
              </a:rPr>
              <a:t>Đoàn </a:t>
            </a:r>
            <a:r>
              <a:rPr lang="en-US" sz="2100" b="1" kern="0">
                <a:solidFill>
                  <a:srgbClr val="0000FF"/>
                </a:solidFill>
                <a:latin typeface="Arial" charset="0"/>
              </a:rPr>
              <a:t>kiểm tra phải có từ 05 thành viên trở lên, bao </a:t>
            </a:r>
            <a:r>
              <a:rPr lang="en-US" sz="2100" b="1" kern="0" smtClean="0">
                <a:solidFill>
                  <a:srgbClr val="0000FF"/>
                </a:solidFill>
                <a:latin typeface="Arial" charset="0"/>
              </a:rPr>
              <a:t>gồm:</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100" b="1" kern="0" smtClean="0">
                <a:solidFill>
                  <a:srgbClr val="0000FF"/>
                </a:solidFill>
                <a:latin typeface="Arial" charset="0"/>
              </a:rPr>
              <a:t>Trưởng đoàn;</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100" b="1" kern="0" smtClean="0">
                <a:solidFill>
                  <a:srgbClr val="0000FF"/>
                </a:solidFill>
                <a:latin typeface="Arial" charset="0"/>
              </a:rPr>
              <a:t>01 </a:t>
            </a:r>
            <a:r>
              <a:rPr lang="en-US" sz="2100" b="1" kern="0">
                <a:solidFill>
                  <a:srgbClr val="0000FF"/>
                </a:solidFill>
                <a:latin typeface="Arial" charset="0"/>
              </a:rPr>
              <a:t>Phó trưởng </a:t>
            </a:r>
            <a:r>
              <a:rPr lang="en-US" sz="2100" b="1" kern="0" smtClean="0">
                <a:solidFill>
                  <a:srgbClr val="0000FF"/>
                </a:solidFill>
                <a:latin typeface="Arial" charset="0"/>
              </a:rPr>
              <a:t>đoàn;</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100" b="1" kern="0" smtClean="0">
                <a:solidFill>
                  <a:srgbClr val="0000FF"/>
                </a:solidFill>
                <a:latin typeface="Arial" charset="0"/>
              </a:rPr>
              <a:t>Các </a:t>
            </a:r>
            <a:r>
              <a:rPr lang="en-US" sz="2100" b="1" kern="0">
                <a:solidFill>
                  <a:srgbClr val="0000FF"/>
                </a:solidFill>
                <a:latin typeface="Arial" charset="0"/>
              </a:rPr>
              <a:t>thành </a:t>
            </a:r>
            <a:r>
              <a:rPr lang="en-US" sz="2100" b="1" kern="0" smtClean="0">
                <a:solidFill>
                  <a:srgbClr val="0000FF"/>
                </a:solidFill>
                <a:latin typeface="Arial" charset="0"/>
              </a:rPr>
              <a:t>viên.</a:t>
            </a:r>
          </a:p>
          <a:p>
            <a:pPr marL="565150" indent="-457200" algn="just" eaLnBrk="1" hangingPunct="1">
              <a:lnSpc>
                <a:spcPct val="114000"/>
              </a:lnSpc>
              <a:spcBef>
                <a:spcPts val="1200"/>
              </a:spcBef>
              <a:spcAft>
                <a:spcPts val="0"/>
              </a:spcAft>
              <a:buClr>
                <a:srgbClr val="FF0000"/>
              </a:buClr>
              <a:buFont typeface="+mj-lt"/>
              <a:buAutoNum type="arabicPeriod" startAt="3"/>
              <a:defRPr/>
            </a:pPr>
            <a:r>
              <a:rPr lang="en-US" sz="2100" b="1" kern="0" smtClean="0">
                <a:solidFill>
                  <a:srgbClr val="0000FF"/>
                </a:solidFill>
                <a:latin typeface="Arial" charset="0"/>
              </a:rPr>
              <a:t>Thành </a:t>
            </a:r>
            <a:r>
              <a:rPr lang="en-US" sz="2100" b="1" kern="0">
                <a:solidFill>
                  <a:srgbClr val="0000FF"/>
                </a:solidFill>
                <a:latin typeface="Arial" charset="0"/>
              </a:rPr>
              <a:t>viên của đoàn kiểm tra phải không trong thời gian chấp hành kỷ luật hoặc bị tạm đình chỉ công tác theo quy định của pháp </a:t>
            </a:r>
            <a:r>
              <a:rPr lang="en-US" sz="2100" b="1" kern="0" smtClean="0">
                <a:solidFill>
                  <a:srgbClr val="0000FF"/>
                </a:solidFill>
                <a:latin typeface="Arial" charset="0"/>
              </a:rPr>
              <a:t>luật.</a:t>
            </a:r>
          </a:p>
          <a:p>
            <a:pPr marL="565150" indent="-457200" algn="just" eaLnBrk="1" hangingPunct="1">
              <a:lnSpc>
                <a:spcPct val="114000"/>
              </a:lnSpc>
              <a:spcBef>
                <a:spcPts val="1200"/>
              </a:spcBef>
              <a:spcAft>
                <a:spcPts val="0"/>
              </a:spcAft>
              <a:buClr>
                <a:srgbClr val="FF0000"/>
              </a:buClr>
              <a:buFont typeface="+mj-lt"/>
              <a:buAutoNum type="arabicPeriod" startAt="3"/>
              <a:defRPr/>
            </a:pPr>
            <a:r>
              <a:rPr lang="en-US" sz="2100" b="1" kern="0" smtClean="0">
                <a:solidFill>
                  <a:srgbClr val="0000FF"/>
                </a:solidFill>
                <a:latin typeface="Arial" charset="0"/>
              </a:rPr>
              <a:t>Thành </a:t>
            </a:r>
            <a:r>
              <a:rPr lang="en-US" sz="2100" b="1" kern="0">
                <a:solidFill>
                  <a:srgbClr val="0000FF"/>
                </a:solidFill>
                <a:latin typeface="Arial" charset="0"/>
              </a:rPr>
              <a:t>viên của đoàn kiểm tra không được tham gia đoàn kiểm tra trong trường hợp có vợ, chồng, con, bố, mẹ, anh ruột, chị ruột hoặc em ruột của mình, của vợ hoặc chồng mình là đối tượng được kiểm tra hoặc giữ chức vụ lãnh đạo, quản lý của tổ chức là đối tượng được kiểm tra trực tiếp</a:t>
            </a:r>
            <a:r>
              <a:rPr lang="en-US" sz="2100" b="1" kern="0" smtClean="0">
                <a:solidFill>
                  <a:srgbClr val="0000FF"/>
                </a:solidFill>
                <a:latin typeface="Arial" charset="0"/>
              </a:rPr>
              <a:t>.</a:t>
            </a:r>
            <a:endParaRPr lang="en-US" sz="2100" b="1" kern="0">
              <a:solidFill>
                <a:srgbClr val="0000FF"/>
              </a:solidFill>
              <a:latin typeface="Arial" charset="0"/>
            </a:endParaRPr>
          </a:p>
        </p:txBody>
      </p:sp>
    </p:spTree>
    <p:extLst>
      <p:ext uri="{BB962C8B-B14F-4D97-AF65-F5344CB8AC3E}">
        <p14:creationId xmlns:p14="http://schemas.microsoft.com/office/powerpoint/2010/main" val="20505788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14000"/>
              </a:lnSpc>
              <a:spcBef>
                <a:spcPts val="12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11. Nội dung kiểm tra việc thi hành pháp luật </a:t>
            </a:r>
            <a:r>
              <a:rPr lang="en-US" sz="2400" b="1" smtClean="0">
                <a:solidFill>
                  <a:srgbClr val="FF0000"/>
                </a:solidFill>
                <a:latin typeface="Arial" panose="020B0604020202020204" pitchFamily="34" charset="0"/>
                <a:cs typeface="Arial" panose="020B0604020202020204" pitchFamily="34" charset="0"/>
              </a:rPr>
              <a:t/>
            </a:r>
            <a:br>
              <a:rPr lang="en-US" sz="2400" b="1" smtClean="0">
                <a:solidFill>
                  <a:srgbClr val="FF0000"/>
                </a:solidFill>
                <a:latin typeface="Arial" panose="020B0604020202020204" pitchFamily="34" charset="0"/>
                <a:cs typeface="Arial" panose="020B0604020202020204" pitchFamily="34" charset="0"/>
              </a:rPr>
            </a:br>
            <a:r>
              <a:rPr lang="en-US" sz="2400" b="1" smtClean="0">
                <a:solidFill>
                  <a:srgbClr val="FF0000"/>
                </a:solidFill>
                <a:latin typeface="Arial" panose="020B0604020202020204" pitchFamily="34" charset="0"/>
                <a:cs typeface="Arial" panose="020B0604020202020204" pitchFamily="34" charset="0"/>
              </a:rPr>
              <a:t>xử </a:t>
            </a:r>
            <a:r>
              <a:rPr lang="en-US" sz="2400" b="1">
                <a:solidFill>
                  <a:srgbClr val="FF0000"/>
                </a:solidFill>
                <a:latin typeface="Arial" panose="020B0604020202020204" pitchFamily="34" charset="0"/>
                <a:cs typeface="Arial" panose="020B0604020202020204" pitchFamily="34" charset="0"/>
              </a:rPr>
              <a:t>lý vi phạm hành chính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2000"/>
              </a:lnSpc>
              <a:spcBef>
                <a:spcPts val="1200"/>
              </a:spcBef>
              <a:spcAft>
                <a:spcPts val="0"/>
              </a:spcAft>
              <a:buClr>
                <a:srgbClr val="FF0000"/>
              </a:buClr>
              <a:buFont typeface="+mj-lt"/>
              <a:buAutoNum type="arabicPeriod"/>
              <a:defRPr/>
            </a:pPr>
            <a:r>
              <a:rPr lang="en-US" sz="2100" b="1" kern="0" smtClean="0">
                <a:solidFill>
                  <a:srgbClr val="0000FF"/>
                </a:solidFill>
                <a:latin typeface="Arial" charset="0"/>
              </a:rPr>
              <a:t>Nội </a:t>
            </a:r>
            <a:r>
              <a:rPr lang="en-US" sz="2100" b="1" kern="0">
                <a:solidFill>
                  <a:srgbClr val="0000FF"/>
                </a:solidFill>
                <a:latin typeface="Arial" charset="0"/>
              </a:rPr>
              <a:t>dung kiểm tra việc áp dụng pháp luật về xử phạt vi phạm hành </a:t>
            </a:r>
            <a:r>
              <a:rPr lang="en-US" sz="2100" b="1" kern="0" smtClean="0">
                <a:solidFill>
                  <a:srgbClr val="0000FF"/>
                </a:solidFill>
                <a:latin typeface="Arial" charset="0"/>
              </a:rPr>
              <a:t>chính:</a:t>
            </a:r>
          </a:p>
          <a:p>
            <a:pPr marL="565150" indent="-457200" algn="just" eaLnBrk="1" hangingPunct="1">
              <a:lnSpc>
                <a:spcPct val="112000"/>
              </a:lnSpc>
              <a:spcBef>
                <a:spcPts val="1200"/>
              </a:spcBef>
              <a:spcAft>
                <a:spcPts val="0"/>
              </a:spcAft>
              <a:buClr>
                <a:srgbClr val="FF0000"/>
              </a:buClr>
              <a:buFont typeface="+mj-lt"/>
              <a:buAutoNum type="alphaLcParenR"/>
              <a:defRPr/>
            </a:pPr>
            <a:r>
              <a:rPr lang="en-US" sz="2100" b="1" kern="0" smtClean="0">
                <a:solidFill>
                  <a:srgbClr val="0000FF"/>
                </a:solidFill>
                <a:latin typeface="Arial" charset="0"/>
              </a:rPr>
              <a:t>Tổng </a:t>
            </a:r>
            <a:r>
              <a:rPr lang="en-US" sz="2100" b="1" kern="0">
                <a:solidFill>
                  <a:srgbClr val="0000FF"/>
                </a:solidFill>
                <a:latin typeface="Arial" charset="0"/>
              </a:rPr>
              <a:t>số vụ vi phạm; tổng số vụ vi phạm bị xử phạt vi phạm hành chính; số vụ vi phạm bị xử phạt vi phạm hành chính trong từng lĩnh vực quản lý; số vụ chuyển cơ quan tố tụng để truy cứu trách nhiệm hình sự; số vụ việc cơ quan tố tụng chuyển để xử phạt vi phạm hành </a:t>
            </a:r>
            <a:r>
              <a:rPr lang="en-US" sz="2100" b="1" kern="0" smtClean="0">
                <a:solidFill>
                  <a:srgbClr val="0000FF"/>
                </a:solidFill>
                <a:latin typeface="Arial" charset="0"/>
              </a:rPr>
              <a:t>chính;</a:t>
            </a:r>
          </a:p>
          <a:p>
            <a:pPr marL="565150" indent="-457200" algn="just" eaLnBrk="1" hangingPunct="1">
              <a:lnSpc>
                <a:spcPct val="112000"/>
              </a:lnSpc>
              <a:spcBef>
                <a:spcPts val="1200"/>
              </a:spcBef>
              <a:spcAft>
                <a:spcPts val="0"/>
              </a:spcAft>
              <a:buClr>
                <a:srgbClr val="FF0000"/>
              </a:buClr>
              <a:buFont typeface="+mj-lt"/>
              <a:buAutoNum type="alphaLcParenR"/>
              <a:defRPr/>
            </a:pPr>
            <a:r>
              <a:rPr lang="en-US" sz="2100" b="1" kern="0" smtClean="0">
                <a:solidFill>
                  <a:srgbClr val="0000FF"/>
                </a:solidFill>
                <a:latin typeface="Arial" charset="0"/>
              </a:rPr>
              <a:t>Việc </a:t>
            </a:r>
            <a:r>
              <a:rPr lang="en-US" sz="2100" b="1" kern="0">
                <a:solidFill>
                  <a:srgbClr val="0000FF"/>
                </a:solidFill>
                <a:latin typeface="Arial" charset="0"/>
              </a:rPr>
              <a:t>thực hiện các quy định pháp luật về thẩm quyền, thủ tục lập biên bản vi phạm hành chính và ban hành quyết định xử phạt vi phạm hành chính, quyết định tịch thu tang vật, phương tiện vi phạm hành chính, quyết định áp dụng biện pháp khắc phục hậu quả trong trường hợp không ban hành quyết định xử phạt vi phạm hành chính, quyết định cưỡng chế thi hành quyết định xử phạt vi phạm hành chính</a:t>
            </a:r>
            <a:r>
              <a:rPr lang="en-US" sz="2100" b="1" kern="0" smtClean="0">
                <a:solidFill>
                  <a:srgbClr val="0000FF"/>
                </a:solidFill>
                <a:latin typeface="Arial" charset="0"/>
              </a:rPr>
              <a:t>;</a:t>
            </a:r>
            <a:endParaRPr lang="en-US" sz="2100" b="1" kern="0">
              <a:solidFill>
                <a:srgbClr val="0000FF"/>
              </a:solidFill>
              <a:latin typeface="Arial" charset="0"/>
            </a:endParaRPr>
          </a:p>
        </p:txBody>
      </p:sp>
    </p:spTree>
    <p:extLst>
      <p:ext uri="{BB962C8B-B14F-4D97-AF65-F5344CB8AC3E}">
        <p14:creationId xmlns:p14="http://schemas.microsoft.com/office/powerpoint/2010/main" val="1625626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14000"/>
              </a:lnSpc>
              <a:spcBef>
                <a:spcPts val="12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11. Nội dung kiểm tra việc thi hành pháp luật </a:t>
            </a:r>
            <a:r>
              <a:rPr lang="en-US" sz="2400" b="1" smtClean="0">
                <a:solidFill>
                  <a:srgbClr val="FF0000"/>
                </a:solidFill>
                <a:latin typeface="Arial" panose="020B0604020202020204" pitchFamily="34" charset="0"/>
                <a:cs typeface="Arial" panose="020B0604020202020204" pitchFamily="34" charset="0"/>
              </a:rPr>
              <a:t/>
            </a:r>
            <a:br>
              <a:rPr lang="en-US" sz="2400" b="1" smtClean="0">
                <a:solidFill>
                  <a:srgbClr val="FF0000"/>
                </a:solidFill>
                <a:latin typeface="Arial" panose="020B0604020202020204" pitchFamily="34" charset="0"/>
                <a:cs typeface="Arial" panose="020B0604020202020204" pitchFamily="34" charset="0"/>
              </a:rPr>
            </a:br>
            <a:r>
              <a:rPr lang="en-US" sz="2400" b="1" smtClean="0">
                <a:solidFill>
                  <a:srgbClr val="FF0000"/>
                </a:solidFill>
                <a:latin typeface="Arial" panose="020B0604020202020204" pitchFamily="34" charset="0"/>
                <a:cs typeface="Arial" panose="020B0604020202020204" pitchFamily="34" charset="0"/>
              </a:rPr>
              <a:t>xử </a:t>
            </a:r>
            <a:r>
              <a:rPr lang="en-US" sz="2400" b="1">
                <a:solidFill>
                  <a:srgbClr val="FF0000"/>
                </a:solidFill>
                <a:latin typeface="Arial" panose="020B0604020202020204" pitchFamily="34" charset="0"/>
                <a:cs typeface="Arial" panose="020B0604020202020204" pitchFamily="34" charset="0"/>
              </a:rPr>
              <a:t>lý vi phạm hành chính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a:defRPr/>
            </a:pPr>
            <a:r>
              <a:rPr lang="en-US" sz="1900" b="1" kern="0" smtClean="0">
                <a:solidFill>
                  <a:srgbClr val="0000FF"/>
                </a:solidFill>
                <a:latin typeface="Arial" charset="0"/>
              </a:rPr>
              <a:t>Nội </a:t>
            </a:r>
            <a:r>
              <a:rPr lang="en-US" sz="1900" b="1" kern="0">
                <a:solidFill>
                  <a:srgbClr val="0000FF"/>
                </a:solidFill>
                <a:latin typeface="Arial" charset="0"/>
              </a:rPr>
              <a:t>dung kiểm tra việc áp dụng pháp luật về xử phạt vi phạm hành </a:t>
            </a:r>
            <a:r>
              <a:rPr lang="en-US" sz="1900" b="1" kern="0" smtClean="0">
                <a:solidFill>
                  <a:srgbClr val="0000FF"/>
                </a:solidFill>
                <a:latin typeface="Arial" charset="0"/>
              </a:rPr>
              <a:t>chính:</a:t>
            </a:r>
          </a:p>
          <a:p>
            <a:pPr marL="565150" indent="-457200" algn="just" eaLnBrk="1" hangingPunct="1">
              <a:lnSpc>
                <a:spcPct val="114000"/>
              </a:lnSpc>
              <a:spcBef>
                <a:spcPts val="1200"/>
              </a:spcBef>
              <a:spcAft>
                <a:spcPts val="0"/>
              </a:spcAft>
              <a:buClr>
                <a:srgbClr val="FF0000"/>
              </a:buClr>
              <a:buFont typeface="+mj-lt"/>
              <a:buAutoNum type="alphaLcParenR" startAt="3"/>
              <a:defRPr/>
            </a:pPr>
            <a:r>
              <a:rPr lang="en-US" sz="1900" b="1" kern="0" smtClean="0">
                <a:solidFill>
                  <a:srgbClr val="0000FF"/>
                </a:solidFill>
                <a:latin typeface="Arial" charset="0"/>
              </a:rPr>
              <a:t>Tình </a:t>
            </a:r>
            <a:r>
              <a:rPr lang="en-US" sz="1900" b="1" kern="0">
                <a:solidFill>
                  <a:srgbClr val="0000FF"/>
                </a:solidFill>
                <a:latin typeface="Arial" charset="0"/>
              </a:rPr>
              <a:t>hình, kết quả thi hành quyết định xử phạt vi phạm hành chính, quyết định tịch thu tang vật, phương tiện vi phạm hành chính, quyết định áp dụng biện pháp khắc phục hậu quả trong trường hợp không ban hành quyết định xử phạt vi phạm hành chính, quyết định cưỡng chế thi hành quyết định xử phạt vi phạm hành </a:t>
            </a:r>
            <a:r>
              <a:rPr lang="en-US" sz="1900" b="1" kern="0" smtClean="0">
                <a:solidFill>
                  <a:srgbClr val="0000FF"/>
                </a:solidFill>
                <a:latin typeface="Arial" charset="0"/>
              </a:rPr>
              <a:t>chính;</a:t>
            </a:r>
          </a:p>
          <a:p>
            <a:pPr marL="565150" indent="-457200" algn="just" eaLnBrk="1" hangingPunct="1">
              <a:lnSpc>
                <a:spcPct val="114000"/>
              </a:lnSpc>
              <a:spcBef>
                <a:spcPts val="1200"/>
              </a:spcBef>
              <a:spcAft>
                <a:spcPts val="0"/>
              </a:spcAft>
              <a:buClr>
                <a:srgbClr val="FF0000"/>
              </a:buClr>
              <a:buFont typeface="+mj-lt"/>
              <a:buAutoNum type="alphaLcParenR" startAt="3"/>
              <a:defRPr/>
            </a:pPr>
            <a:r>
              <a:rPr lang="en-US" sz="1900" b="1" kern="0" smtClean="0">
                <a:solidFill>
                  <a:srgbClr val="0000FF"/>
                </a:solidFill>
                <a:latin typeface="Arial" charset="0"/>
              </a:rPr>
              <a:t>Việc </a:t>
            </a:r>
            <a:r>
              <a:rPr lang="en-US" sz="1900" b="1" kern="0">
                <a:solidFill>
                  <a:srgbClr val="0000FF"/>
                </a:solidFill>
                <a:latin typeface="Arial" charset="0"/>
              </a:rPr>
              <a:t>thực hiện các quy định pháp luật về giải </a:t>
            </a:r>
            <a:r>
              <a:rPr lang="en-US" sz="1900" b="1" kern="0" smtClean="0">
                <a:solidFill>
                  <a:srgbClr val="0000FF"/>
                </a:solidFill>
                <a:latin typeface="Arial" charset="0"/>
              </a:rPr>
              <a:t>trình;</a:t>
            </a:r>
          </a:p>
          <a:p>
            <a:pPr marL="565150" indent="-450850" algn="just" eaLnBrk="1" hangingPunct="1">
              <a:lnSpc>
                <a:spcPct val="114000"/>
              </a:lnSpc>
              <a:spcBef>
                <a:spcPts val="1200"/>
              </a:spcBef>
              <a:spcAft>
                <a:spcPts val="0"/>
              </a:spcAft>
              <a:buClr>
                <a:srgbClr val="FF0000"/>
              </a:buClr>
              <a:buNone/>
              <a:defRPr/>
            </a:pPr>
            <a:r>
              <a:rPr lang="en-US" sz="1900" b="1" kern="0" smtClean="0">
                <a:solidFill>
                  <a:srgbClr val="FF0000"/>
                </a:solidFill>
                <a:latin typeface="Arial" charset="0"/>
              </a:rPr>
              <a:t>đ</a:t>
            </a:r>
            <a:r>
              <a:rPr lang="en-US" sz="1900" b="1" kern="0">
                <a:solidFill>
                  <a:srgbClr val="FF0000"/>
                </a:solidFill>
                <a:latin typeface="Arial" charset="0"/>
              </a:rPr>
              <a:t>) </a:t>
            </a:r>
            <a:r>
              <a:rPr lang="en-US" sz="1900" b="1" kern="0" smtClean="0">
                <a:solidFill>
                  <a:srgbClr val="FF0000"/>
                </a:solidFill>
                <a:latin typeface="Arial" charset="0"/>
              </a:rPr>
              <a:t>  </a:t>
            </a:r>
            <a:r>
              <a:rPr lang="en-US" sz="1900" b="1" kern="0" smtClean="0">
                <a:solidFill>
                  <a:srgbClr val="0000FF"/>
                </a:solidFill>
                <a:latin typeface="Arial" charset="0"/>
              </a:rPr>
              <a:t>Việc </a:t>
            </a:r>
            <a:r>
              <a:rPr lang="en-US" sz="1900" b="1" kern="0">
                <a:solidFill>
                  <a:srgbClr val="0000FF"/>
                </a:solidFill>
                <a:latin typeface="Arial" charset="0"/>
              </a:rPr>
              <a:t>thực hiện các quy định pháp luật về thẩm quyền, thủ tục áp dụng các biện pháp ngăn chặn và bảo đảm xử phạt vi phạm hành </a:t>
            </a:r>
            <a:r>
              <a:rPr lang="en-US" sz="1900" b="1" kern="0" smtClean="0">
                <a:solidFill>
                  <a:srgbClr val="0000FF"/>
                </a:solidFill>
                <a:latin typeface="Arial" charset="0"/>
              </a:rPr>
              <a:t>chính;</a:t>
            </a:r>
          </a:p>
          <a:p>
            <a:pPr marL="565150" indent="-457200" algn="just" eaLnBrk="1" hangingPunct="1">
              <a:lnSpc>
                <a:spcPct val="114000"/>
              </a:lnSpc>
              <a:spcBef>
                <a:spcPts val="1200"/>
              </a:spcBef>
              <a:spcAft>
                <a:spcPts val="0"/>
              </a:spcAft>
              <a:buClr>
                <a:srgbClr val="FF0000"/>
              </a:buClr>
              <a:buFont typeface="+mj-lt"/>
              <a:buAutoNum type="alphaLcParenR" startAt="5"/>
              <a:defRPr/>
            </a:pPr>
            <a:r>
              <a:rPr lang="en-US" sz="1900" b="1" kern="0" smtClean="0">
                <a:solidFill>
                  <a:srgbClr val="0000FF"/>
                </a:solidFill>
                <a:latin typeface="Arial" charset="0"/>
              </a:rPr>
              <a:t>Việc </a:t>
            </a:r>
            <a:r>
              <a:rPr lang="en-US" sz="1900" b="1" kern="0">
                <a:solidFill>
                  <a:srgbClr val="0000FF"/>
                </a:solidFill>
                <a:latin typeface="Arial" charset="0"/>
              </a:rPr>
              <a:t>quản lý tiền thu từ xử phạt vi phạm hành chính, chứng từ thu nộp tiền </a:t>
            </a:r>
            <a:r>
              <a:rPr lang="en-US" sz="1900" b="1" kern="0" smtClean="0">
                <a:solidFill>
                  <a:srgbClr val="0000FF"/>
                </a:solidFill>
                <a:latin typeface="Arial" charset="0"/>
              </a:rPr>
              <a:t>phạt;</a:t>
            </a:r>
          </a:p>
          <a:p>
            <a:pPr marL="565150" indent="-457200" algn="just" eaLnBrk="1" hangingPunct="1">
              <a:lnSpc>
                <a:spcPct val="114000"/>
              </a:lnSpc>
              <a:spcBef>
                <a:spcPts val="1200"/>
              </a:spcBef>
              <a:spcAft>
                <a:spcPts val="0"/>
              </a:spcAft>
              <a:buClr>
                <a:srgbClr val="FF0000"/>
              </a:buClr>
              <a:buFont typeface="+mj-lt"/>
              <a:buAutoNum type="alphaLcParenR" startAt="7"/>
              <a:defRPr/>
            </a:pPr>
            <a:r>
              <a:rPr lang="en-US" sz="1900" b="1" kern="0" smtClean="0">
                <a:solidFill>
                  <a:srgbClr val="0000FF"/>
                </a:solidFill>
                <a:latin typeface="Arial" charset="0"/>
              </a:rPr>
              <a:t>Việc </a:t>
            </a:r>
            <a:r>
              <a:rPr lang="en-US" sz="1900" b="1" kern="0">
                <a:solidFill>
                  <a:srgbClr val="0000FF"/>
                </a:solidFill>
                <a:latin typeface="Arial" charset="0"/>
              </a:rPr>
              <a:t>lưu trữ hồ sơ xử phạt vi phạm hành chính</a:t>
            </a:r>
            <a:r>
              <a:rPr lang="en-US" sz="1900" b="1" kern="0" smtClean="0">
                <a:solidFill>
                  <a:srgbClr val="0000FF"/>
                </a:solidFill>
                <a:latin typeface="Arial" charset="0"/>
              </a:rPr>
              <a:t>.</a:t>
            </a:r>
            <a:endParaRPr lang="en-US" sz="1900" b="1" kern="0">
              <a:solidFill>
                <a:srgbClr val="0000FF"/>
              </a:solidFill>
              <a:latin typeface="Arial" charset="0"/>
            </a:endParaRPr>
          </a:p>
        </p:txBody>
      </p:sp>
    </p:spTree>
    <p:extLst>
      <p:ext uri="{BB962C8B-B14F-4D97-AF65-F5344CB8AC3E}">
        <p14:creationId xmlns:p14="http://schemas.microsoft.com/office/powerpoint/2010/main" val="35324363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14000"/>
              </a:lnSpc>
              <a:spcBef>
                <a:spcPts val="12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11. Nội dung kiểm tra việc thi hành pháp luật </a:t>
            </a:r>
            <a:r>
              <a:rPr lang="en-US" sz="2400" b="1" smtClean="0">
                <a:solidFill>
                  <a:srgbClr val="FF0000"/>
                </a:solidFill>
                <a:latin typeface="Arial" panose="020B0604020202020204" pitchFamily="34" charset="0"/>
                <a:cs typeface="Arial" panose="020B0604020202020204" pitchFamily="34" charset="0"/>
              </a:rPr>
              <a:t/>
            </a:r>
            <a:br>
              <a:rPr lang="en-US" sz="2400" b="1" smtClean="0">
                <a:solidFill>
                  <a:srgbClr val="FF0000"/>
                </a:solidFill>
                <a:latin typeface="Arial" panose="020B0604020202020204" pitchFamily="34" charset="0"/>
                <a:cs typeface="Arial" panose="020B0604020202020204" pitchFamily="34" charset="0"/>
              </a:rPr>
            </a:br>
            <a:r>
              <a:rPr lang="en-US" sz="2400" b="1" smtClean="0">
                <a:solidFill>
                  <a:srgbClr val="FF0000"/>
                </a:solidFill>
                <a:latin typeface="Arial" panose="020B0604020202020204" pitchFamily="34" charset="0"/>
                <a:cs typeface="Arial" panose="020B0604020202020204" pitchFamily="34" charset="0"/>
              </a:rPr>
              <a:t>xử </a:t>
            </a:r>
            <a:r>
              <a:rPr lang="en-US" sz="2400" b="1">
                <a:solidFill>
                  <a:srgbClr val="FF0000"/>
                </a:solidFill>
                <a:latin typeface="Arial" panose="020B0604020202020204" pitchFamily="34" charset="0"/>
                <a:cs typeface="Arial" panose="020B0604020202020204" pitchFamily="34" charset="0"/>
              </a:rPr>
              <a:t>lý vi phạm hành chính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0000"/>
              </a:lnSpc>
              <a:spcBef>
                <a:spcPts val="1000"/>
              </a:spcBef>
              <a:spcAft>
                <a:spcPts val="0"/>
              </a:spcAft>
              <a:buClr>
                <a:srgbClr val="FF0000"/>
              </a:buClr>
              <a:buFont typeface="+mj-lt"/>
              <a:buAutoNum type="arabicPeriod" startAt="2"/>
              <a:defRPr/>
            </a:pPr>
            <a:r>
              <a:rPr lang="en-US" sz="1900" b="1" kern="0" smtClean="0">
                <a:solidFill>
                  <a:srgbClr val="0000FF"/>
                </a:solidFill>
                <a:latin typeface="Arial" charset="0"/>
              </a:rPr>
              <a:t>Nội </a:t>
            </a:r>
            <a:r>
              <a:rPr lang="en-US" sz="1900" b="1" kern="0">
                <a:solidFill>
                  <a:srgbClr val="0000FF"/>
                </a:solidFill>
                <a:latin typeface="Arial" charset="0"/>
              </a:rPr>
              <a:t>dung kiểm tra việc áp dụng pháp luật về các biện pháp xử lý hành </a:t>
            </a:r>
            <a:r>
              <a:rPr lang="en-US" sz="1900" b="1" kern="0" smtClean="0">
                <a:solidFill>
                  <a:srgbClr val="0000FF"/>
                </a:solidFill>
                <a:latin typeface="Arial" charset="0"/>
              </a:rPr>
              <a:t>chính:</a:t>
            </a:r>
          </a:p>
          <a:p>
            <a:pPr marL="565150" indent="-457200" algn="just" eaLnBrk="1" hangingPunct="1">
              <a:lnSpc>
                <a:spcPct val="110000"/>
              </a:lnSpc>
              <a:spcBef>
                <a:spcPts val="1000"/>
              </a:spcBef>
              <a:spcAft>
                <a:spcPts val="0"/>
              </a:spcAft>
              <a:buClr>
                <a:srgbClr val="FF0000"/>
              </a:buClr>
              <a:buFont typeface="+mj-lt"/>
              <a:buAutoNum type="alphaLcParenR"/>
              <a:defRPr/>
            </a:pPr>
            <a:r>
              <a:rPr lang="en-US" sz="1900" b="1" kern="0" smtClean="0">
                <a:solidFill>
                  <a:srgbClr val="0000FF"/>
                </a:solidFill>
                <a:latin typeface="Arial" charset="0"/>
              </a:rPr>
              <a:t>Tổng </a:t>
            </a:r>
            <a:r>
              <a:rPr lang="en-US" sz="1900" b="1" kern="0">
                <a:solidFill>
                  <a:srgbClr val="0000FF"/>
                </a:solidFill>
                <a:latin typeface="Arial" charset="0"/>
              </a:rPr>
              <a:t>số đối tượng bị lập hồ sơ đề nghị áp dụng biện pháp xử lý hành chính; số đối tượng bị áp dụng biện pháp xử lý hành </a:t>
            </a:r>
            <a:r>
              <a:rPr lang="en-US" sz="1900" b="1" kern="0" smtClean="0">
                <a:solidFill>
                  <a:srgbClr val="0000FF"/>
                </a:solidFill>
                <a:latin typeface="Arial" charset="0"/>
              </a:rPr>
              <a:t>chính;</a:t>
            </a:r>
          </a:p>
          <a:p>
            <a:pPr marL="565150" indent="-457200" algn="just" eaLnBrk="1" hangingPunct="1">
              <a:lnSpc>
                <a:spcPct val="110000"/>
              </a:lnSpc>
              <a:spcBef>
                <a:spcPts val="1000"/>
              </a:spcBef>
              <a:spcAft>
                <a:spcPts val="0"/>
              </a:spcAft>
              <a:buClr>
                <a:srgbClr val="FF0000"/>
              </a:buClr>
              <a:buFont typeface="+mj-lt"/>
              <a:buAutoNum type="alphaLcParenR"/>
              <a:defRPr/>
            </a:pPr>
            <a:r>
              <a:rPr lang="en-US" sz="1900" b="1" kern="0" smtClean="0">
                <a:solidFill>
                  <a:srgbClr val="0000FF"/>
                </a:solidFill>
                <a:latin typeface="Arial" charset="0"/>
              </a:rPr>
              <a:t>Việc </a:t>
            </a:r>
            <a:r>
              <a:rPr lang="en-US" sz="1900" b="1" kern="0">
                <a:solidFill>
                  <a:srgbClr val="0000FF"/>
                </a:solidFill>
                <a:latin typeface="Arial" charset="0"/>
              </a:rPr>
              <a:t>thực hiện các quy định pháp luật về lập hồ sơ đề nghị áp dụng biện pháp xử lý hành </a:t>
            </a:r>
            <a:r>
              <a:rPr lang="en-US" sz="1900" b="1" kern="0" smtClean="0">
                <a:solidFill>
                  <a:srgbClr val="0000FF"/>
                </a:solidFill>
                <a:latin typeface="Arial" charset="0"/>
              </a:rPr>
              <a:t>chính;</a:t>
            </a:r>
          </a:p>
          <a:p>
            <a:pPr marL="565150" indent="-457200" algn="just" eaLnBrk="1" hangingPunct="1">
              <a:lnSpc>
                <a:spcPct val="110000"/>
              </a:lnSpc>
              <a:spcBef>
                <a:spcPts val="1000"/>
              </a:spcBef>
              <a:spcAft>
                <a:spcPts val="0"/>
              </a:spcAft>
              <a:buClr>
                <a:srgbClr val="FF0000"/>
              </a:buClr>
              <a:buFont typeface="+mj-lt"/>
              <a:buAutoNum type="alphaLcParenR"/>
              <a:defRPr/>
            </a:pPr>
            <a:r>
              <a:rPr lang="en-US" sz="1900" b="1" kern="0" smtClean="0">
                <a:solidFill>
                  <a:srgbClr val="0000FF"/>
                </a:solidFill>
                <a:latin typeface="Arial" charset="0"/>
              </a:rPr>
              <a:t>Tình </a:t>
            </a:r>
            <a:r>
              <a:rPr lang="en-US" sz="1900" b="1" kern="0">
                <a:solidFill>
                  <a:srgbClr val="0000FF"/>
                </a:solidFill>
                <a:latin typeface="Arial" charset="0"/>
              </a:rPr>
              <a:t>hình, kết quả thi hành quyết định áp dụng biện pháp xử lý hành </a:t>
            </a:r>
            <a:r>
              <a:rPr lang="en-US" sz="1900" b="1" kern="0" smtClean="0">
                <a:solidFill>
                  <a:srgbClr val="0000FF"/>
                </a:solidFill>
                <a:latin typeface="Arial" charset="0"/>
              </a:rPr>
              <a:t>chính;</a:t>
            </a:r>
          </a:p>
          <a:p>
            <a:pPr marL="565150" indent="-457200" algn="just" eaLnBrk="1" hangingPunct="1">
              <a:lnSpc>
                <a:spcPct val="110000"/>
              </a:lnSpc>
              <a:spcBef>
                <a:spcPts val="1000"/>
              </a:spcBef>
              <a:spcAft>
                <a:spcPts val="0"/>
              </a:spcAft>
              <a:buClr>
                <a:srgbClr val="FF0000"/>
              </a:buClr>
              <a:buFont typeface="+mj-lt"/>
              <a:buAutoNum type="alphaLcParenR"/>
              <a:defRPr/>
            </a:pPr>
            <a:r>
              <a:rPr lang="en-US" sz="1900" b="1" kern="0" smtClean="0">
                <a:solidFill>
                  <a:srgbClr val="0000FF"/>
                </a:solidFill>
                <a:latin typeface="Arial" charset="0"/>
              </a:rPr>
              <a:t>Việc </a:t>
            </a:r>
            <a:r>
              <a:rPr lang="en-US" sz="1900" b="1" kern="0">
                <a:solidFill>
                  <a:srgbClr val="0000FF"/>
                </a:solidFill>
                <a:latin typeface="Arial" charset="0"/>
              </a:rPr>
              <a:t>áp dụng các biện pháp ngăn chặn và bảo đảm thi hành quyết định xử lý hành </a:t>
            </a:r>
            <a:r>
              <a:rPr lang="en-US" sz="1900" b="1" kern="0" smtClean="0">
                <a:solidFill>
                  <a:srgbClr val="0000FF"/>
                </a:solidFill>
                <a:latin typeface="Arial" charset="0"/>
              </a:rPr>
              <a:t>chính;</a:t>
            </a:r>
          </a:p>
          <a:p>
            <a:pPr marL="565150" indent="-450850" algn="just" eaLnBrk="1" hangingPunct="1">
              <a:lnSpc>
                <a:spcPct val="110000"/>
              </a:lnSpc>
              <a:spcBef>
                <a:spcPts val="1000"/>
              </a:spcBef>
              <a:spcAft>
                <a:spcPts val="0"/>
              </a:spcAft>
              <a:buClr>
                <a:srgbClr val="FF0000"/>
              </a:buClr>
              <a:buNone/>
              <a:defRPr/>
            </a:pPr>
            <a:r>
              <a:rPr lang="en-US" sz="1900" b="1" kern="0" smtClean="0">
                <a:solidFill>
                  <a:srgbClr val="FF0000"/>
                </a:solidFill>
                <a:latin typeface="Arial" charset="0"/>
              </a:rPr>
              <a:t>đ)</a:t>
            </a:r>
            <a:r>
              <a:rPr lang="en-US" sz="1900" b="1" kern="0" smtClean="0">
                <a:solidFill>
                  <a:srgbClr val="0000FF"/>
                </a:solidFill>
                <a:latin typeface="Arial" charset="0"/>
              </a:rPr>
              <a:t>   Những </a:t>
            </a:r>
            <a:r>
              <a:rPr lang="en-US" sz="1900" b="1" kern="0">
                <a:solidFill>
                  <a:srgbClr val="0000FF"/>
                </a:solidFill>
                <a:latin typeface="Arial" charset="0"/>
              </a:rPr>
              <a:t>dấu hiệu vi phạm pháp luật của người có thẩm quyền áp dụng pháp luật về các biện pháp xử lý hành chính và việc giải quyết khiếu nại, tố cáo trong áp dụng biện pháp xử lý hành </a:t>
            </a:r>
            <a:r>
              <a:rPr lang="en-US" sz="1900" b="1" kern="0" smtClean="0">
                <a:solidFill>
                  <a:srgbClr val="0000FF"/>
                </a:solidFill>
                <a:latin typeface="Arial" charset="0"/>
              </a:rPr>
              <a:t>chính;</a:t>
            </a:r>
          </a:p>
          <a:p>
            <a:pPr indent="-457200" algn="just" eaLnBrk="1" hangingPunct="1">
              <a:lnSpc>
                <a:spcPct val="110000"/>
              </a:lnSpc>
              <a:spcBef>
                <a:spcPts val="1000"/>
              </a:spcBef>
              <a:spcAft>
                <a:spcPts val="0"/>
              </a:spcAft>
              <a:buClr>
                <a:srgbClr val="FF0000"/>
              </a:buClr>
              <a:buFont typeface="+mj-lt"/>
              <a:buAutoNum type="alphaLcParenR" startAt="5"/>
              <a:defRPr/>
            </a:pPr>
            <a:r>
              <a:rPr lang="en-US" sz="1900" b="1" kern="0" smtClean="0">
                <a:solidFill>
                  <a:srgbClr val="0000FF"/>
                </a:solidFill>
                <a:latin typeface="Arial" charset="0"/>
              </a:rPr>
              <a:t>Việc lưu trữ hồ sơ áp dụng biện pháp xử lý hành chính.</a:t>
            </a:r>
            <a:endParaRPr lang="en-US" sz="1900" b="1" kern="0">
              <a:solidFill>
                <a:srgbClr val="0000FF"/>
              </a:solidFill>
              <a:latin typeface="Arial" charset="0"/>
            </a:endParaRPr>
          </a:p>
        </p:txBody>
      </p:sp>
    </p:spTree>
    <p:extLst>
      <p:ext uri="{BB962C8B-B14F-4D97-AF65-F5344CB8AC3E}">
        <p14:creationId xmlns:p14="http://schemas.microsoft.com/office/powerpoint/2010/main" val="194003132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14000"/>
              </a:lnSpc>
              <a:spcBef>
                <a:spcPts val="12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11. Nội dung kiểm tra việc thi hành pháp luật </a:t>
            </a:r>
            <a:r>
              <a:rPr lang="en-US" sz="2400" b="1" smtClean="0">
                <a:solidFill>
                  <a:srgbClr val="FF0000"/>
                </a:solidFill>
                <a:latin typeface="Arial" panose="020B0604020202020204" pitchFamily="34" charset="0"/>
                <a:cs typeface="Arial" panose="020B0604020202020204" pitchFamily="34" charset="0"/>
              </a:rPr>
              <a:t/>
            </a:r>
            <a:br>
              <a:rPr lang="en-US" sz="2400" b="1" smtClean="0">
                <a:solidFill>
                  <a:srgbClr val="FF0000"/>
                </a:solidFill>
                <a:latin typeface="Arial" panose="020B0604020202020204" pitchFamily="34" charset="0"/>
                <a:cs typeface="Arial" panose="020B0604020202020204" pitchFamily="34" charset="0"/>
              </a:rPr>
            </a:br>
            <a:r>
              <a:rPr lang="en-US" sz="2400" b="1" smtClean="0">
                <a:solidFill>
                  <a:srgbClr val="FF0000"/>
                </a:solidFill>
                <a:latin typeface="Arial" panose="020B0604020202020204" pitchFamily="34" charset="0"/>
                <a:cs typeface="Arial" panose="020B0604020202020204" pitchFamily="34" charset="0"/>
              </a:rPr>
              <a:t>xử </a:t>
            </a:r>
            <a:r>
              <a:rPr lang="en-US" sz="2400" b="1">
                <a:solidFill>
                  <a:srgbClr val="FF0000"/>
                </a:solidFill>
                <a:latin typeface="Arial" panose="020B0604020202020204" pitchFamily="34" charset="0"/>
                <a:cs typeface="Arial" panose="020B0604020202020204" pitchFamily="34" charset="0"/>
              </a:rPr>
              <a:t>lý vi phạm hành chính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05000"/>
              </a:lnSpc>
              <a:spcBef>
                <a:spcPts val="600"/>
              </a:spcBef>
              <a:spcAft>
                <a:spcPts val="0"/>
              </a:spcAft>
              <a:buClr>
                <a:srgbClr val="FF0000"/>
              </a:buClr>
              <a:buFont typeface="+mj-lt"/>
              <a:buAutoNum type="arabicPeriod" startAt="3"/>
              <a:defRPr/>
            </a:pPr>
            <a:r>
              <a:rPr lang="en-US" sz="1800" b="1" kern="0" smtClean="0">
                <a:solidFill>
                  <a:srgbClr val="0000FF"/>
                </a:solidFill>
                <a:latin typeface="Arial" charset="0"/>
              </a:rPr>
              <a:t>Nội </a:t>
            </a:r>
            <a:r>
              <a:rPr lang="en-US" sz="1800" b="1" kern="0">
                <a:solidFill>
                  <a:srgbClr val="0000FF"/>
                </a:solidFill>
                <a:latin typeface="Arial" charset="0"/>
              </a:rPr>
              <a:t>dung kiểm tra việc thực hiện nhiệm vụ quản lý công tác thi hành pháp luật về xử lý vi phạm hành </a:t>
            </a:r>
            <a:r>
              <a:rPr lang="en-US" sz="1800" b="1" kern="0" smtClean="0">
                <a:solidFill>
                  <a:srgbClr val="0000FF"/>
                </a:solidFill>
                <a:latin typeface="Arial" charset="0"/>
              </a:rPr>
              <a:t>chính:</a:t>
            </a:r>
          </a:p>
          <a:p>
            <a:pPr marL="565150" indent="-457200" algn="just" eaLnBrk="1" hangingPunct="1">
              <a:lnSpc>
                <a:spcPct val="105000"/>
              </a:lnSpc>
              <a:spcBef>
                <a:spcPts val="600"/>
              </a:spcBef>
              <a:spcAft>
                <a:spcPts val="0"/>
              </a:spcAft>
              <a:buClr>
                <a:srgbClr val="FF0000"/>
              </a:buClr>
              <a:buFont typeface="+mj-lt"/>
              <a:buAutoNum type="alphaLcParenR"/>
              <a:defRPr/>
            </a:pPr>
            <a:r>
              <a:rPr lang="en-US" sz="1800" b="1" kern="0" smtClean="0">
                <a:solidFill>
                  <a:srgbClr val="0000FF"/>
                </a:solidFill>
                <a:latin typeface="Arial" charset="0"/>
              </a:rPr>
              <a:t>Công </a:t>
            </a:r>
            <a:r>
              <a:rPr lang="en-US" sz="1800" b="1" kern="0">
                <a:solidFill>
                  <a:srgbClr val="0000FF"/>
                </a:solidFill>
                <a:latin typeface="Arial" charset="0"/>
              </a:rPr>
              <a:t>tác chỉ đạo, điều hành; việc xây dựng và tiến độ, kết quả triển khai kế hoạch quản lý công tác thi hành pháp luật về xử lý vi phạm hành </a:t>
            </a:r>
            <a:r>
              <a:rPr lang="en-US" sz="1800" b="1" kern="0" smtClean="0">
                <a:solidFill>
                  <a:srgbClr val="0000FF"/>
                </a:solidFill>
                <a:latin typeface="Arial" charset="0"/>
              </a:rPr>
              <a:t>chính;</a:t>
            </a:r>
          </a:p>
          <a:p>
            <a:pPr marL="565150" indent="-457200" algn="just" eaLnBrk="1" hangingPunct="1">
              <a:lnSpc>
                <a:spcPct val="105000"/>
              </a:lnSpc>
              <a:spcBef>
                <a:spcPts val="600"/>
              </a:spcBef>
              <a:spcAft>
                <a:spcPts val="0"/>
              </a:spcAft>
              <a:buClr>
                <a:srgbClr val="FF0000"/>
              </a:buClr>
              <a:buFont typeface="+mj-lt"/>
              <a:buAutoNum type="alphaLcParenR"/>
              <a:defRPr/>
            </a:pPr>
            <a:r>
              <a:rPr lang="en-US" sz="1800" b="1" kern="0" smtClean="0">
                <a:solidFill>
                  <a:srgbClr val="0000FF"/>
                </a:solidFill>
                <a:latin typeface="Arial" charset="0"/>
              </a:rPr>
              <a:t>Tình </a:t>
            </a:r>
            <a:r>
              <a:rPr lang="en-US" sz="1800" b="1" kern="0">
                <a:solidFill>
                  <a:srgbClr val="0000FF"/>
                </a:solidFill>
                <a:latin typeface="Arial" charset="0"/>
              </a:rPr>
              <a:t>hình ban hành văn bản quy phạm pháp luật liên quan đến xử lý vi phạm hành chính; kết quả theo dõi chung tình hình thi hành pháp luật về xử lý vi phạm hành </a:t>
            </a:r>
            <a:r>
              <a:rPr lang="en-US" sz="1800" b="1" kern="0" smtClean="0">
                <a:solidFill>
                  <a:srgbClr val="0000FF"/>
                </a:solidFill>
                <a:latin typeface="Arial" charset="0"/>
              </a:rPr>
              <a:t>chính;</a:t>
            </a:r>
          </a:p>
          <a:p>
            <a:pPr marL="565150" indent="-457200" algn="just" eaLnBrk="1" hangingPunct="1">
              <a:lnSpc>
                <a:spcPct val="105000"/>
              </a:lnSpc>
              <a:spcBef>
                <a:spcPts val="600"/>
              </a:spcBef>
              <a:spcAft>
                <a:spcPts val="0"/>
              </a:spcAft>
              <a:buClr>
                <a:srgbClr val="FF0000"/>
              </a:buClr>
              <a:buFont typeface="+mj-lt"/>
              <a:buAutoNum type="alphaLcParenR"/>
              <a:defRPr/>
            </a:pPr>
            <a:r>
              <a:rPr lang="en-US" sz="1800" b="1" kern="0" smtClean="0">
                <a:solidFill>
                  <a:srgbClr val="0000FF"/>
                </a:solidFill>
                <a:latin typeface="Arial" charset="0"/>
              </a:rPr>
              <a:t>Tổ </a:t>
            </a:r>
            <a:r>
              <a:rPr lang="en-US" sz="1800" b="1" kern="0">
                <a:solidFill>
                  <a:srgbClr val="0000FF"/>
                </a:solidFill>
                <a:latin typeface="Arial" charset="0"/>
              </a:rPr>
              <a:t>chức công tác phổ biến, tập huấn, bồi dưỡng, hướng dẫn nghiệp </a:t>
            </a:r>
            <a:r>
              <a:rPr lang="en-US" sz="1800" b="1" kern="0" smtClean="0">
                <a:solidFill>
                  <a:srgbClr val="0000FF"/>
                </a:solidFill>
                <a:latin typeface="Arial" charset="0"/>
              </a:rPr>
              <a:t>vụ;</a:t>
            </a:r>
          </a:p>
          <a:p>
            <a:pPr marL="565150" indent="-457200" algn="just" eaLnBrk="1" hangingPunct="1">
              <a:lnSpc>
                <a:spcPct val="105000"/>
              </a:lnSpc>
              <a:spcBef>
                <a:spcPts val="600"/>
              </a:spcBef>
              <a:spcAft>
                <a:spcPts val="0"/>
              </a:spcAft>
              <a:buClr>
                <a:srgbClr val="FF0000"/>
              </a:buClr>
              <a:buFont typeface="+mj-lt"/>
              <a:buAutoNum type="alphaLcParenR"/>
              <a:defRPr/>
            </a:pPr>
            <a:r>
              <a:rPr lang="en-US" sz="1800" b="1" kern="0" smtClean="0">
                <a:solidFill>
                  <a:srgbClr val="0000FF"/>
                </a:solidFill>
                <a:latin typeface="Arial" charset="0"/>
              </a:rPr>
              <a:t>Việc </a:t>
            </a:r>
            <a:r>
              <a:rPr lang="en-US" sz="1800" b="1" kern="0">
                <a:solidFill>
                  <a:srgbClr val="0000FF"/>
                </a:solidFill>
                <a:latin typeface="Arial" charset="0"/>
              </a:rPr>
              <a:t>bố trí nguồn lực và các điều kiện khác để bảo đảm cho việc thi hành pháp luật xử lý vi phạm hành chính; tổng số người có thẩm quyền xử phạt vi phạm hành chính theo từng chức danh tại cơ quan, đơn </a:t>
            </a:r>
            <a:r>
              <a:rPr lang="en-US" sz="1800" b="1" kern="0" smtClean="0">
                <a:solidFill>
                  <a:srgbClr val="0000FF"/>
                </a:solidFill>
                <a:latin typeface="Arial" charset="0"/>
              </a:rPr>
              <a:t>vị;</a:t>
            </a:r>
          </a:p>
          <a:p>
            <a:pPr marL="107950" indent="0" algn="just" eaLnBrk="1" hangingPunct="1">
              <a:lnSpc>
                <a:spcPct val="105000"/>
              </a:lnSpc>
              <a:spcBef>
                <a:spcPts val="600"/>
              </a:spcBef>
              <a:spcAft>
                <a:spcPts val="0"/>
              </a:spcAft>
              <a:buClr>
                <a:srgbClr val="FF0000"/>
              </a:buClr>
              <a:buNone/>
              <a:defRPr/>
            </a:pPr>
            <a:r>
              <a:rPr lang="en-US" sz="1800" b="1" kern="0" smtClean="0">
                <a:solidFill>
                  <a:srgbClr val="FF0000"/>
                </a:solidFill>
                <a:latin typeface="Arial" charset="0"/>
              </a:rPr>
              <a:t>đ</a:t>
            </a:r>
            <a:r>
              <a:rPr lang="en-US" sz="1800" b="1" kern="0">
                <a:solidFill>
                  <a:srgbClr val="FF0000"/>
                </a:solidFill>
                <a:latin typeface="Arial" charset="0"/>
              </a:rPr>
              <a:t>)</a:t>
            </a:r>
            <a:r>
              <a:rPr lang="en-US" sz="1800" b="1" kern="0">
                <a:solidFill>
                  <a:srgbClr val="0000FF"/>
                </a:solidFill>
                <a:latin typeface="Arial" charset="0"/>
              </a:rPr>
              <a:t> </a:t>
            </a:r>
            <a:r>
              <a:rPr lang="en-US" sz="1800" b="1" kern="0" smtClean="0">
                <a:solidFill>
                  <a:srgbClr val="0000FF"/>
                </a:solidFill>
                <a:latin typeface="Arial" charset="0"/>
              </a:rPr>
              <a:t>  Việc </a:t>
            </a:r>
            <a:r>
              <a:rPr lang="en-US" sz="1800" b="1" kern="0">
                <a:solidFill>
                  <a:srgbClr val="0000FF"/>
                </a:solidFill>
                <a:latin typeface="Arial" charset="0"/>
              </a:rPr>
              <a:t>thực hiện chế độ thống kê, báo cáo về xử lý vi phạm hành </a:t>
            </a:r>
            <a:r>
              <a:rPr lang="en-US" sz="1800" b="1" kern="0" smtClean="0">
                <a:solidFill>
                  <a:srgbClr val="0000FF"/>
                </a:solidFill>
                <a:latin typeface="Arial" charset="0"/>
              </a:rPr>
              <a:t>chính;</a:t>
            </a:r>
          </a:p>
          <a:p>
            <a:pPr marL="565150" indent="-457200" algn="just" eaLnBrk="1" hangingPunct="1">
              <a:lnSpc>
                <a:spcPct val="105000"/>
              </a:lnSpc>
              <a:spcBef>
                <a:spcPts val="600"/>
              </a:spcBef>
              <a:spcAft>
                <a:spcPts val="0"/>
              </a:spcAft>
              <a:buClr>
                <a:srgbClr val="FF0000"/>
              </a:buClr>
              <a:buFont typeface="+mj-lt"/>
              <a:buAutoNum type="alphaLcParenR" startAt="5"/>
              <a:defRPr/>
            </a:pPr>
            <a:r>
              <a:rPr lang="en-US" sz="1800" b="1" kern="0" smtClean="0">
                <a:solidFill>
                  <a:srgbClr val="0000FF"/>
                </a:solidFill>
                <a:latin typeface="Arial" charset="0"/>
              </a:rPr>
              <a:t>Việc </a:t>
            </a:r>
            <a:r>
              <a:rPr lang="en-US" sz="1800" b="1" kern="0">
                <a:solidFill>
                  <a:srgbClr val="0000FF"/>
                </a:solidFill>
                <a:latin typeface="Arial" charset="0"/>
              </a:rPr>
              <a:t>xây dựng, quản lý cơ sở dữ liệu về xử lý vi phạm hành chính và cung cấp thông tin để tích hợp vào cơ sở dữ liệu quốc </a:t>
            </a:r>
            <a:r>
              <a:rPr lang="en-US" sz="1800" b="1" kern="0" smtClean="0">
                <a:solidFill>
                  <a:srgbClr val="0000FF"/>
                </a:solidFill>
                <a:latin typeface="Arial" charset="0"/>
              </a:rPr>
              <a:t>gia;</a:t>
            </a:r>
          </a:p>
          <a:p>
            <a:pPr marL="565150" indent="-457200" algn="just" eaLnBrk="1" hangingPunct="1">
              <a:lnSpc>
                <a:spcPct val="105000"/>
              </a:lnSpc>
              <a:spcBef>
                <a:spcPts val="600"/>
              </a:spcBef>
              <a:spcAft>
                <a:spcPts val="0"/>
              </a:spcAft>
              <a:buClr>
                <a:srgbClr val="FF0000"/>
              </a:buClr>
              <a:buFont typeface="+mj-lt"/>
              <a:buAutoNum type="alphaLcParenR" startAt="7"/>
              <a:defRPr/>
            </a:pPr>
            <a:r>
              <a:rPr lang="en-US" sz="1800" b="1" kern="0" smtClean="0">
                <a:solidFill>
                  <a:srgbClr val="0000FF"/>
                </a:solidFill>
                <a:latin typeface="Arial" charset="0"/>
              </a:rPr>
              <a:t>Việc </a:t>
            </a:r>
            <a:r>
              <a:rPr lang="en-US" sz="1800" b="1" kern="0">
                <a:solidFill>
                  <a:srgbClr val="0000FF"/>
                </a:solidFill>
                <a:latin typeface="Arial" charset="0"/>
              </a:rPr>
              <a:t>thực hiện trách nhiệm của Thủ trưởng cơ quan, đơn vị trong tổ chức thực hiện và áp dụng pháp luật về xử lý vi phạm hành chính, pháp luật khác có liên quan đến xử lý vi phạm hành chính</a:t>
            </a:r>
            <a:r>
              <a:rPr lang="en-US" sz="1800" b="1" kern="0" smtClean="0">
                <a:solidFill>
                  <a:srgbClr val="0000FF"/>
                </a:solidFill>
                <a:latin typeface="Arial" charset="0"/>
              </a:rPr>
              <a:t>.</a:t>
            </a:r>
            <a:endParaRPr lang="en-US" sz="1800" b="1" kern="0">
              <a:solidFill>
                <a:srgbClr val="0000FF"/>
              </a:solidFill>
              <a:latin typeface="Arial" charset="0"/>
            </a:endParaRPr>
          </a:p>
        </p:txBody>
      </p:sp>
    </p:spTree>
    <p:extLst>
      <p:ext uri="{BB962C8B-B14F-4D97-AF65-F5344CB8AC3E}">
        <p14:creationId xmlns:p14="http://schemas.microsoft.com/office/powerpoint/2010/main" val="30659261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14000"/>
              </a:lnSpc>
              <a:spcBef>
                <a:spcPts val="12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14. Tiến hành kiểm tra</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a:defRPr/>
            </a:pPr>
            <a:r>
              <a:rPr lang="en-US" sz="2200" b="1" kern="0" smtClean="0">
                <a:solidFill>
                  <a:srgbClr val="FF0066"/>
                </a:solidFill>
                <a:latin typeface="Arial" charset="0"/>
              </a:rPr>
              <a:t>Đoàn </a:t>
            </a:r>
            <a:r>
              <a:rPr lang="en-US" sz="2200" b="1" kern="0">
                <a:solidFill>
                  <a:srgbClr val="FF0066"/>
                </a:solidFill>
                <a:latin typeface="Arial" charset="0"/>
              </a:rPr>
              <a:t>kiểm tra tiến hành kiểm tra hồ sơ</a:t>
            </a:r>
            <a:r>
              <a:rPr lang="en-US" sz="2200" b="1" kern="0">
                <a:solidFill>
                  <a:srgbClr val="0000FF"/>
                </a:solidFill>
                <a:latin typeface="Arial" charset="0"/>
              </a:rPr>
              <a:t>, trường hợp cần thiết có thể kiểm tra thực tế, xác minh các thông tin, tài liệu; kết quả thực thi pháp luật về xử lý vi phạm hành chính để làm cơ sở kết luận các nội dung kiểm </a:t>
            </a:r>
            <a:r>
              <a:rPr lang="en-US" sz="2200" b="1" kern="0" smtClean="0">
                <a:solidFill>
                  <a:srgbClr val="0000FF"/>
                </a:solidFill>
                <a:latin typeface="Arial" charset="0"/>
              </a:rPr>
              <a:t>tra.</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2200" b="1" kern="0" smtClean="0">
                <a:solidFill>
                  <a:srgbClr val="0000FF"/>
                </a:solidFill>
                <a:latin typeface="Arial" charset="0"/>
              </a:rPr>
              <a:t>Trong </a:t>
            </a:r>
            <a:r>
              <a:rPr lang="en-US" sz="2200" b="1" kern="0">
                <a:solidFill>
                  <a:srgbClr val="0000FF"/>
                </a:solidFill>
                <a:latin typeface="Arial" charset="0"/>
              </a:rPr>
              <a:t>quá trình kiểm tra, trưởng đoàn kiểm tra hoặc người được ủy quyền tiến hành lập biên bản để xác nhận việc thu thập, cung cấp thông tin, tài liệu liên quan đến nội dung kiểm tra và ký xác nhận thông qua biên bản kiểm tra ngay sau khi kết thúc cuộc kiểm tra</a:t>
            </a:r>
            <a:r>
              <a:rPr lang="en-US" sz="2200" b="1" kern="0" smtClean="0">
                <a:solidFill>
                  <a:srgbClr val="0000FF"/>
                </a:solidFill>
                <a:latin typeface="Arial" charset="0"/>
              </a:rPr>
              <a:t>.</a:t>
            </a:r>
            <a:endParaRPr lang="en-US" sz="2200" b="1" kern="0">
              <a:solidFill>
                <a:srgbClr val="0000FF"/>
              </a:solidFill>
              <a:latin typeface="Arial" charset="0"/>
            </a:endParaRPr>
          </a:p>
        </p:txBody>
      </p:sp>
    </p:spTree>
    <p:extLst>
      <p:ext uri="{BB962C8B-B14F-4D97-AF65-F5344CB8AC3E}">
        <p14:creationId xmlns:p14="http://schemas.microsoft.com/office/powerpoint/2010/main" val="6342473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14000"/>
              </a:lnSpc>
              <a:spcBef>
                <a:spcPts val="12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22. Các hành vi vi phạm trong thi hành pháp luật </a:t>
            </a:r>
            <a:r>
              <a:rPr lang="en-US" sz="2400" b="1" smtClean="0">
                <a:solidFill>
                  <a:srgbClr val="FF0000"/>
                </a:solidFill>
                <a:latin typeface="Arial" panose="020B0604020202020204" pitchFamily="34" charset="0"/>
                <a:cs typeface="Arial" panose="020B0604020202020204" pitchFamily="34" charset="0"/>
              </a:rPr>
              <a:t/>
            </a:r>
            <a:br>
              <a:rPr lang="en-US" sz="2400" b="1" smtClean="0">
                <a:solidFill>
                  <a:srgbClr val="FF0000"/>
                </a:solidFill>
                <a:latin typeface="Arial" panose="020B0604020202020204" pitchFamily="34" charset="0"/>
                <a:cs typeface="Arial" panose="020B0604020202020204" pitchFamily="34" charset="0"/>
              </a:rPr>
            </a:br>
            <a:r>
              <a:rPr lang="en-US" sz="2400" b="1" smtClean="0">
                <a:solidFill>
                  <a:srgbClr val="FF0000"/>
                </a:solidFill>
                <a:latin typeface="Arial" panose="020B0604020202020204" pitchFamily="34" charset="0"/>
                <a:cs typeface="Arial" panose="020B0604020202020204" pitchFamily="34" charset="0"/>
              </a:rPr>
              <a:t>về </a:t>
            </a:r>
            <a:r>
              <a:rPr lang="en-US" sz="2400" b="1">
                <a:solidFill>
                  <a:srgbClr val="FF0000"/>
                </a:solidFill>
                <a:latin typeface="Arial" panose="020B0604020202020204" pitchFamily="34" charset="0"/>
                <a:cs typeface="Arial" panose="020B0604020202020204" pitchFamily="34" charset="0"/>
              </a:rPr>
              <a:t>xử lý vi phạm hành </a:t>
            </a:r>
            <a:r>
              <a:rPr lang="en-US" sz="2400" b="1" smtClean="0">
                <a:solidFill>
                  <a:srgbClr val="FF0000"/>
                </a:solidFill>
                <a:latin typeface="Arial" panose="020B0604020202020204" pitchFamily="34" charset="0"/>
                <a:cs typeface="Arial" panose="020B0604020202020204" pitchFamily="34" charset="0"/>
              </a:rPr>
              <a:t>chính </a:t>
            </a:r>
            <a:r>
              <a:rPr lang="en-US" sz="2400" b="1" smtClean="0">
                <a:solidFill>
                  <a:srgbClr val="009900"/>
                </a:solidFill>
                <a:latin typeface="Arial" panose="020B0604020202020204" pitchFamily="34" charset="0"/>
                <a:cs typeface="Arial" panose="020B0604020202020204" pitchFamily="34" charset="0"/>
              </a:rPr>
              <a:t>(19 hành vi)</a:t>
            </a:r>
            <a:endParaRPr lang="en-US" sz="2400" b="1">
              <a:solidFill>
                <a:srgbClr val="0099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a:defRPr/>
            </a:pPr>
            <a:r>
              <a:rPr lang="en-US" sz="1900" b="1" kern="0" smtClean="0">
                <a:solidFill>
                  <a:srgbClr val="0000FF"/>
                </a:solidFill>
                <a:latin typeface="Arial" charset="0"/>
              </a:rPr>
              <a:t>Giữ </a:t>
            </a:r>
            <a:r>
              <a:rPr lang="en-US" sz="1900" b="1" kern="0">
                <a:solidFill>
                  <a:srgbClr val="0000FF"/>
                </a:solidFill>
                <a:latin typeface="Arial" charset="0"/>
              </a:rPr>
              <a:t>lại vụ vi phạm có dấu hiệu tội phạm để xử lý vi phạm hành </a:t>
            </a:r>
            <a:r>
              <a:rPr lang="en-US" sz="1900" b="1" kern="0" smtClean="0">
                <a:solidFill>
                  <a:srgbClr val="0000FF"/>
                </a:solidFill>
                <a:latin typeface="Arial" charset="0"/>
              </a:rPr>
              <a:t>chính.</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1900" b="1" kern="0" smtClean="0">
                <a:solidFill>
                  <a:srgbClr val="0000FF"/>
                </a:solidFill>
                <a:latin typeface="Arial" charset="0"/>
              </a:rPr>
              <a:t>Lợi </a:t>
            </a:r>
            <a:r>
              <a:rPr lang="en-US" sz="1900" b="1" kern="0">
                <a:solidFill>
                  <a:srgbClr val="0000FF"/>
                </a:solidFill>
                <a:latin typeface="Arial" charset="0"/>
              </a:rPr>
              <a:t>dụng chức vụ, quyền hạn để sách nhiễu, đòi, nhận tiền, tài sản của người vi phạm; dung túng, bao che, hạn chế quyền của người vi phạm hành chính khi xử lý vi phạm hành </a:t>
            </a:r>
            <a:r>
              <a:rPr lang="en-US" sz="1900" b="1" kern="0" smtClean="0">
                <a:solidFill>
                  <a:srgbClr val="0000FF"/>
                </a:solidFill>
                <a:latin typeface="Arial" charset="0"/>
              </a:rPr>
              <a:t>chính.</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1900" b="1" kern="0" smtClean="0">
                <a:solidFill>
                  <a:srgbClr val="0000FF"/>
                </a:solidFill>
                <a:latin typeface="Arial" charset="0"/>
              </a:rPr>
              <a:t>Không </a:t>
            </a:r>
            <a:r>
              <a:rPr lang="en-US" sz="1900" b="1" kern="0">
                <a:solidFill>
                  <a:srgbClr val="0000FF"/>
                </a:solidFill>
                <a:latin typeface="Arial" charset="0"/>
              </a:rPr>
              <a:t>xử phạt vi phạm hành chính; không áp dụng biện pháp khắc phục hậu quả hoặc không áp dụng biện pháp xử lý hành chính đối với người vi phạm theo quy định pháp </a:t>
            </a:r>
            <a:r>
              <a:rPr lang="en-US" sz="1900" b="1" kern="0" smtClean="0">
                <a:solidFill>
                  <a:srgbClr val="0000FF"/>
                </a:solidFill>
                <a:latin typeface="Arial" charset="0"/>
              </a:rPr>
              <a:t>luật.</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1900" b="1" kern="0" smtClean="0">
                <a:solidFill>
                  <a:srgbClr val="0000FF"/>
                </a:solidFill>
                <a:latin typeface="Arial" charset="0"/>
              </a:rPr>
              <a:t>Xử </a:t>
            </a:r>
            <a:r>
              <a:rPr lang="en-US" sz="1900" b="1" kern="0">
                <a:solidFill>
                  <a:srgbClr val="0000FF"/>
                </a:solidFill>
                <a:latin typeface="Arial" charset="0"/>
              </a:rPr>
              <a:t>phạt vi phạm hành chính, áp dụng biện pháp khắc phục hậu quả hoặc áp dụng các biện pháp xử lý hành chính không kịp thời, không nghiêm minh, không đúng thẩm quyền, thủ tục, đối tượng theo quy định pháp </a:t>
            </a:r>
            <a:r>
              <a:rPr lang="en-US" sz="1900" b="1" kern="0" smtClean="0">
                <a:solidFill>
                  <a:srgbClr val="0000FF"/>
                </a:solidFill>
                <a:latin typeface="Arial" charset="0"/>
              </a:rPr>
              <a:t>luật.</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1900" b="1" kern="0">
                <a:solidFill>
                  <a:srgbClr val="0000FF"/>
                </a:solidFill>
                <a:latin typeface="Arial" charset="0"/>
              </a:rPr>
              <a:t>Áp dụng hình thức xử phạt, mức xử phạt, biện pháp khắc phục hậu quả không đúng, không đầy đủ đối với hành vi vi phạm hành chính.</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1900" b="1" kern="0" smtClean="0">
                <a:solidFill>
                  <a:srgbClr val="0000FF"/>
                </a:solidFill>
                <a:latin typeface="Arial" charset="0"/>
              </a:rPr>
              <a:t>Can </a:t>
            </a:r>
            <a:r>
              <a:rPr lang="en-US" sz="1900" b="1" kern="0">
                <a:solidFill>
                  <a:srgbClr val="0000FF"/>
                </a:solidFill>
                <a:latin typeface="Arial" charset="0"/>
              </a:rPr>
              <a:t>thiệp trái pháp luật vào việc xử lý vi phạm hành chính</a:t>
            </a:r>
            <a:r>
              <a:rPr lang="en-US" sz="1900" b="1" kern="0" smtClean="0">
                <a:solidFill>
                  <a:srgbClr val="0000FF"/>
                </a:solidFill>
                <a:latin typeface="Arial" charset="0"/>
              </a:rPr>
              <a:t>.</a:t>
            </a:r>
            <a:endParaRPr lang="en-US" sz="1900" b="1" kern="0">
              <a:solidFill>
                <a:srgbClr val="0000FF"/>
              </a:solidFill>
              <a:latin typeface="Arial" charset="0"/>
            </a:endParaRPr>
          </a:p>
        </p:txBody>
      </p:sp>
    </p:spTree>
    <p:extLst>
      <p:ext uri="{BB962C8B-B14F-4D97-AF65-F5344CB8AC3E}">
        <p14:creationId xmlns:p14="http://schemas.microsoft.com/office/powerpoint/2010/main" val="322413275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08000"/>
              </a:lnSpc>
              <a:spcBef>
                <a:spcPts val="900"/>
              </a:spcBef>
              <a:spcAft>
                <a:spcPts val="0"/>
              </a:spcAft>
              <a:buClr>
                <a:srgbClr val="FF0000"/>
              </a:buClr>
              <a:buFont typeface="+mj-lt"/>
              <a:buAutoNum type="arabicPeriod" startAt="7"/>
              <a:defRPr/>
            </a:pPr>
            <a:r>
              <a:rPr lang="en-US" sz="1900" b="1" kern="0" smtClean="0">
                <a:solidFill>
                  <a:srgbClr val="0000FF"/>
                </a:solidFill>
                <a:latin typeface="Arial" charset="0"/>
              </a:rPr>
              <a:t>Kéo </a:t>
            </a:r>
            <a:r>
              <a:rPr lang="en-US" sz="1900" b="1" kern="0">
                <a:solidFill>
                  <a:srgbClr val="0000FF"/>
                </a:solidFill>
                <a:latin typeface="Arial" charset="0"/>
              </a:rPr>
              <a:t>dài thời hạn áp dụng biện pháp xử lý hành </a:t>
            </a:r>
            <a:r>
              <a:rPr lang="en-US" sz="1900" b="1" kern="0" smtClean="0">
                <a:solidFill>
                  <a:srgbClr val="0000FF"/>
                </a:solidFill>
                <a:latin typeface="Arial" charset="0"/>
              </a:rPr>
              <a:t>chính.</a:t>
            </a:r>
          </a:p>
          <a:p>
            <a:pPr marL="565150" indent="-457200" algn="just" eaLnBrk="1" hangingPunct="1">
              <a:lnSpc>
                <a:spcPct val="108000"/>
              </a:lnSpc>
              <a:spcBef>
                <a:spcPts val="900"/>
              </a:spcBef>
              <a:spcAft>
                <a:spcPts val="0"/>
              </a:spcAft>
              <a:buClr>
                <a:srgbClr val="FF0000"/>
              </a:buClr>
              <a:buFont typeface="+mj-lt"/>
              <a:buAutoNum type="arabicPeriod" startAt="7"/>
              <a:defRPr/>
            </a:pPr>
            <a:r>
              <a:rPr lang="en-US" sz="1900" b="1" kern="0" smtClean="0">
                <a:solidFill>
                  <a:srgbClr val="0000FF"/>
                </a:solidFill>
                <a:latin typeface="Arial" charset="0"/>
              </a:rPr>
              <a:t>Sử </a:t>
            </a:r>
            <a:r>
              <a:rPr lang="en-US" sz="1900" b="1" kern="0">
                <a:solidFill>
                  <a:srgbClr val="0000FF"/>
                </a:solidFill>
                <a:latin typeface="Arial" charset="0"/>
              </a:rPr>
              <a:t>dụng tiền thu được từ tiền nộp phạt vi phạm hành chính, tiền nộp do chậm thi hành quyết định xử phạt tiền, tiền bán, thanh lý tang vật, phương tiện vi phạm hành chính bị tịch thu và các khoản tiền khác thu được từ xử phạt vi phạm hành chính trái quy định của pháp luật về ngân sách nhà </a:t>
            </a:r>
            <a:r>
              <a:rPr lang="en-US" sz="1900" b="1" kern="0" smtClean="0">
                <a:solidFill>
                  <a:srgbClr val="0000FF"/>
                </a:solidFill>
                <a:latin typeface="Arial" charset="0"/>
              </a:rPr>
              <a:t>nước.</a:t>
            </a:r>
          </a:p>
          <a:p>
            <a:pPr marL="565150" indent="-457200" algn="just" eaLnBrk="1" hangingPunct="1">
              <a:lnSpc>
                <a:spcPct val="108000"/>
              </a:lnSpc>
              <a:spcBef>
                <a:spcPts val="900"/>
              </a:spcBef>
              <a:spcAft>
                <a:spcPts val="0"/>
              </a:spcAft>
              <a:buClr>
                <a:srgbClr val="FF0000"/>
              </a:buClr>
              <a:buFont typeface="+mj-lt"/>
              <a:buAutoNum type="arabicPeriod" startAt="7"/>
              <a:defRPr/>
            </a:pPr>
            <a:r>
              <a:rPr lang="en-US" sz="1900" b="1" kern="0" smtClean="0">
                <a:solidFill>
                  <a:srgbClr val="0000FF"/>
                </a:solidFill>
                <a:latin typeface="Arial" charset="0"/>
              </a:rPr>
              <a:t>Giả </a:t>
            </a:r>
            <a:r>
              <a:rPr lang="en-US" sz="1900" b="1" kern="0">
                <a:solidFill>
                  <a:srgbClr val="0000FF"/>
                </a:solidFill>
                <a:latin typeface="Arial" charset="0"/>
              </a:rPr>
              <a:t>mạo, làm sai lệch hồ sơ xử phạt vi phạm hành chính, hồ sơ áp dụng biện pháp xử lý hành </a:t>
            </a:r>
            <a:r>
              <a:rPr lang="en-US" sz="1900" b="1" kern="0" smtClean="0">
                <a:solidFill>
                  <a:srgbClr val="0000FF"/>
                </a:solidFill>
                <a:latin typeface="Arial" charset="0"/>
              </a:rPr>
              <a:t>chính.</a:t>
            </a:r>
          </a:p>
          <a:p>
            <a:pPr marL="565150" indent="-457200" algn="just" eaLnBrk="1" hangingPunct="1">
              <a:lnSpc>
                <a:spcPct val="108000"/>
              </a:lnSpc>
              <a:spcBef>
                <a:spcPts val="900"/>
              </a:spcBef>
              <a:spcAft>
                <a:spcPts val="0"/>
              </a:spcAft>
              <a:buClr>
                <a:srgbClr val="FF0000"/>
              </a:buClr>
              <a:buFont typeface="+mj-lt"/>
              <a:buAutoNum type="arabicPeriod" startAt="7"/>
              <a:defRPr/>
            </a:pPr>
            <a:r>
              <a:rPr lang="en-US" sz="1900" b="1" kern="0" smtClean="0">
                <a:solidFill>
                  <a:srgbClr val="0000FF"/>
                </a:solidFill>
                <a:latin typeface="Arial" charset="0"/>
              </a:rPr>
              <a:t>Cung </a:t>
            </a:r>
            <a:r>
              <a:rPr lang="en-US" sz="1900" b="1" kern="0">
                <a:solidFill>
                  <a:srgbClr val="0000FF"/>
                </a:solidFill>
                <a:latin typeface="Arial" charset="0"/>
              </a:rPr>
              <a:t>cấp thông tin, tài liệu không chính xác, thiếu trung thực liên quan đến nội dung kiểm </a:t>
            </a:r>
            <a:r>
              <a:rPr lang="en-US" sz="1900" b="1" kern="0" smtClean="0">
                <a:solidFill>
                  <a:srgbClr val="0000FF"/>
                </a:solidFill>
                <a:latin typeface="Arial" charset="0"/>
              </a:rPr>
              <a:t>tra.</a:t>
            </a:r>
          </a:p>
          <a:p>
            <a:pPr marL="565150" indent="-457200" algn="just" eaLnBrk="1" hangingPunct="1">
              <a:lnSpc>
                <a:spcPct val="108000"/>
              </a:lnSpc>
              <a:spcBef>
                <a:spcPts val="900"/>
              </a:spcBef>
              <a:spcAft>
                <a:spcPts val="0"/>
              </a:spcAft>
              <a:buClr>
                <a:srgbClr val="FF0000"/>
              </a:buClr>
              <a:buFont typeface="+mj-lt"/>
              <a:buAutoNum type="arabicPeriod" startAt="7"/>
              <a:defRPr/>
            </a:pPr>
            <a:r>
              <a:rPr lang="en-US" sz="1900" b="1" kern="0" smtClean="0">
                <a:solidFill>
                  <a:srgbClr val="0000FF"/>
                </a:solidFill>
                <a:latin typeface="Arial" charset="0"/>
              </a:rPr>
              <a:t>Can </a:t>
            </a:r>
            <a:r>
              <a:rPr lang="en-US" sz="1900" b="1" kern="0">
                <a:solidFill>
                  <a:srgbClr val="0000FF"/>
                </a:solidFill>
                <a:latin typeface="Arial" charset="0"/>
              </a:rPr>
              <a:t>thiệp trái pháp luật vào hoạt động kiểm tra, lợi dụng ảnh hưởng của mình tác động đến người làm nhiệm vụ kiểm </a:t>
            </a:r>
            <a:r>
              <a:rPr lang="en-US" sz="1900" b="1" kern="0" smtClean="0">
                <a:solidFill>
                  <a:srgbClr val="0000FF"/>
                </a:solidFill>
                <a:latin typeface="Arial" charset="0"/>
              </a:rPr>
              <a:t>tra.</a:t>
            </a:r>
          </a:p>
          <a:p>
            <a:pPr marL="565150" indent="-457200" algn="just" eaLnBrk="1" hangingPunct="1">
              <a:lnSpc>
                <a:spcPct val="108000"/>
              </a:lnSpc>
              <a:spcBef>
                <a:spcPts val="900"/>
              </a:spcBef>
              <a:spcAft>
                <a:spcPts val="0"/>
              </a:spcAft>
              <a:buClr>
                <a:srgbClr val="FF0000"/>
              </a:buClr>
              <a:buFont typeface="+mj-lt"/>
              <a:buAutoNum type="arabicPeriod" startAt="7"/>
              <a:defRPr/>
            </a:pPr>
            <a:r>
              <a:rPr lang="en-US" sz="1900" b="1" kern="0" smtClean="0">
                <a:solidFill>
                  <a:srgbClr val="0000FF"/>
                </a:solidFill>
                <a:latin typeface="Arial" charset="0"/>
              </a:rPr>
              <a:t>Chống </a:t>
            </a:r>
            <a:r>
              <a:rPr lang="en-US" sz="1900" b="1" kern="0">
                <a:solidFill>
                  <a:srgbClr val="0000FF"/>
                </a:solidFill>
                <a:latin typeface="Arial" charset="0"/>
              </a:rPr>
              <a:t>đối, cản trở người làm nhiệm vụ kiểm tra, đe dọa, trù dập người cung cấp thông tin, tài liệu cho cơ quan kiểm tra, đoàn kiểm tra, gây khó khăn cho hoạt động kiểm tra</a:t>
            </a:r>
            <a:r>
              <a:rPr lang="en-US" sz="1900" b="1" kern="0" smtClean="0">
                <a:solidFill>
                  <a:srgbClr val="0000FF"/>
                </a:solidFill>
                <a:latin typeface="Arial" charset="0"/>
              </a:rPr>
              <a:t>.</a:t>
            </a:r>
            <a:endParaRPr lang="en-US" sz="1900" b="1" kern="0">
              <a:solidFill>
                <a:srgbClr val="0000FF"/>
              </a:solidFill>
              <a:latin typeface="Arial" charset="0"/>
            </a:endParaRPr>
          </a:p>
        </p:txBody>
      </p:sp>
      <p:sp>
        <p:nvSpPr>
          <p:cNvPr id="5" name="Title 1"/>
          <p:cNvSpPr>
            <a:spLocks noGrp="1"/>
          </p:cNvSpPr>
          <p:nvPr>
            <p:ph type="title"/>
          </p:nvPr>
        </p:nvSpPr>
        <p:spPr>
          <a:xfrm>
            <a:off x="234950" y="152400"/>
            <a:ext cx="8680450" cy="762000"/>
          </a:xfrm>
        </p:spPr>
        <p:txBody>
          <a:bodyPr anchor="ctr"/>
          <a:lstStyle/>
          <a:p>
            <a:pPr indent="6350" algn="ctr" eaLnBrk="1" hangingPunct="1">
              <a:lnSpc>
                <a:spcPct val="114000"/>
              </a:lnSpc>
              <a:spcBef>
                <a:spcPts val="12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22. Các hành vi vi phạm trong thi hành pháp luật </a:t>
            </a:r>
            <a:r>
              <a:rPr lang="en-US" sz="2400" b="1" smtClean="0">
                <a:solidFill>
                  <a:srgbClr val="FF0000"/>
                </a:solidFill>
                <a:latin typeface="Arial" panose="020B0604020202020204" pitchFamily="34" charset="0"/>
                <a:cs typeface="Arial" panose="020B0604020202020204" pitchFamily="34" charset="0"/>
              </a:rPr>
              <a:t/>
            </a:r>
            <a:br>
              <a:rPr lang="en-US" sz="2400" b="1" smtClean="0">
                <a:solidFill>
                  <a:srgbClr val="FF0000"/>
                </a:solidFill>
                <a:latin typeface="Arial" panose="020B0604020202020204" pitchFamily="34" charset="0"/>
                <a:cs typeface="Arial" panose="020B0604020202020204" pitchFamily="34" charset="0"/>
              </a:rPr>
            </a:br>
            <a:r>
              <a:rPr lang="en-US" sz="2400" b="1" smtClean="0">
                <a:solidFill>
                  <a:srgbClr val="FF0000"/>
                </a:solidFill>
                <a:latin typeface="Arial" panose="020B0604020202020204" pitchFamily="34" charset="0"/>
                <a:cs typeface="Arial" panose="020B0604020202020204" pitchFamily="34" charset="0"/>
              </a:rPr>
              <a:t>về </a:t>
            </a:r>
            <a:r>
              <a:rPr lang="en-US" sz="2400" b="1">
                <a:solidFill>
                  <a:srgbClr val="FF0000"/>
                </a:solidFill>
                <a:latin typeface="Arial" panose="020B0604020202020204" pitchFamily="34" charset="0"/>
                <a:cs typeface="Arial" panose="020B0604020202020204" pitchFamily="34" charset="0"/>
              </a:rPr>
              <a:t>xử lý vi phạm hành </a:t>
            </a:r>
            <a:r>
              <a:rPr lang="en-US" sz="2400" b="1" smtClean="0">
                <a:solidFill>
                  <a:srgbClr val="FF0000"/>
                </a:solidFill>
                <a:latin typeface="Arial" panose="020B0604020202020204" pitchFamily="34" charset="0"/>
                <a:cs typeface="Arial" panose="020B0604020202020204" pitchFamily="34" charset="0"/>
              </a:rPr>
              <a:t>chính </a:t>
            </a:r>
            <a:r>
              <a:rPr lang="en-US" sz="2400" b="1" smtClean="0">
                <a:solidFill>
                  <a:srgbClr val="009900"/>
                </a:solidFill>
                <a:latin typeface="Arial" panose="020B0604020202020204" pitchFamily="34" charset="0"/>
                <a:cs typeface="Arial" panose="020B0604020202020204" pitchFamily="34" charset="0"/>
              </a:rPr>
              <a:t>(19 hành vi)</a:t>
            </a:r>
            <a:endParaRPr lang="en-US" sz="2400" b="1">
              <a:solidFill>
                <a:srgbClr val="0099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91588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0000"/>
              </a:lnSpc>
              <a:spcBef>
                <a:spcPts val="1200"/>
              </a:spcBef>
              <a:spcAft>
                <a:spcPts val="0"/>
              </a:spcAft>
              <a:buClr>
                <a:srgbClr val="FF0000"/>
              </a:buClr>
              <a:buFont typeface="+mj-lt"/>
              <a:buAutoNum type="arabicPeriod" startAt="13"/>
              <a:defRPr/>
            </a:pPr>
            <a:r>
              <a:rPr lang="en-US" sz="1900" b="1" kern="0" smtClean="0">
                <a:solidFill>
                  <a:srgbClr val="0000FF"/>
                </a:solidFill>
                <a:latin typeface="Arial" charset="0"/>
              </a:rPr>
              <a:t>Tiết </a:t>
            </a:r>
            <a:r>
              <a:rPr lang="en-US" sz="1900" b="1" kern="0">
                <a:solidFill>
                  <a:srgbClr val="0000FF"/>
                </a:solidFill>
                <a:latin typeface="Arial" charset="0"/>
              </a:rPr>
              <a:t>lộ thông tin, tài liệu về kết luận kiểm tra khi chưa có kết luận chính </a:t>
            </a:r>
            <a:r>
              <a:rPr lang="en-US" sz="1900" b="1" kern="0" smtClean="0">
                <a:solidFill>
                  <a:srgbClr val="0000FF"/>
                </a:solidFill>
                <a:latin typeface="Arial" charset="0"/>
              </a:rPr>
              <a:t>thức.</a:t>
            </a:r>
          </a:p>
          <a:p>
            <a:pPr marL="565150" indent="-457200" algn="just" eaLnBrk="1" hangingPunct="1">
              <a:lnSpc>
                <a:spcPct val="110000"/>
              </a:lnSpc>
              <a:spcBef>
                <a:spcPts val="1200"/>
              </a:spcBef>
              <a:spcAft>
                <a:spcPts val="0"/>
              </a:spcAft>
              <a:buClr>
                <a:srgbClr val="FF0000"/>
              </a:buClr>
              <a:buFont typeface="+mj-lt"/>
              <a:buAutoNum type="arabicPeriod" startAt="13"/>
              <a:defRPr/>
            </a:pPr>
            <a:r>
              <a:rPr lang="en-US" sz="1900" b="1" kern="0" smtClean="0">
                <a:solidFill>
                  <a:srgbClr val="0000FF"/>
                </a:solidFill>
                <a:latin typeface="Arial" charset="0"/>
              </a:rPr>
              <a:t>Không </a:t>
            </a:r>
            <a:r>
              <a:rPr lang="en-US" sz="1900" b="1" kern="0">
                <a:solidFill>
                  <a:srgbClr val="0000FF"/>
                </a:solidFill>
                <a:latin typeface="Arial" charset="0"/>
              </a:rPr>
              <a:t>thực hiện kết luận kiểm </a:t>
            </a:r>
            <a:r>
              <a:rPr lang="en-US" sz="1900" b="1" kern="0" smtClean="0">
                <a:solidFill>
                  <a:srgbClr val="0000FF"/>
                </a:solidFill>
                <a:latin typeface="Arial" charset="0"/>
              </a:rPr>
              <a:t>tra.</a:t>
            </a:r>
          </a:p>
          <a:p>
            <a:pPr marL="565150" indent="-457200" algn="just" eaLnBrk="1" hangingPunct="1">
              <a:lnSpc>
                <a:spcPct val="110000"/>
              </a:lnSpc>
              <a:spcBef>
                <a:spcPts val="1200"/>
              </a:spcBef>
              <a:spcAft>
                <a:spcPts val="0"/>
              </a:spcAft>
              <a:buClr>
                <a:srgbClr val="FF0000"/>
              </a:buClr>
              <a:buFont typeface="+mj-lt"/>
              <a:buAutoNum type="arabicPeriod" startAt="13"/>
              <a:defRPr/>
            </a:pPr>
            <a:r>
              <a:rPr lang="en-US" sz="1900" b="1" kern="0" smtClean="0">
                <a:solidFill>
                  <a:srgbClr val="0000FF"/>
                </a:solidFill>
                <a:latin typeface="Arial" charset="0"/>
              </a:rPr>
              <a:t>Thực </a:t>
            </a:r>
            <a:r>
              <a:rPr lang="en-US" sz="1900" b="1" kern="0">
                <a:solidFill>
                  <a:srgbClr val="0000FF"/>
                </a:solidFill>
                <a:latin typeface="Arial" charset="0"/>
              </a:rPr>
              <a:t>hiện không đầy đủ, chính xác kết luận kiểm </a:t>
            </a:r>
            <a:r>
              <a:rPr lang="en-US" sz="1900" b="1" kern="0" smtClean="0">
                <a:solidFill>
                  <a:srgbClr val="0000FF"/>
                </a:solidFill>
                <a:latin typeface="Arial" charset="0"/>
              </a:rPr>
              <a:t>tra.</a:t>
            </a:r>
          </a:p>
          <a:p>
            <a:pPr marL="565150" indent="-457200" algn="just" eaLnBrk="1" hangingPunct="1">
              <a:lnSpc>
                <a:spcPct val="110000"/>
              </a:lnSpc>
              <a:spcBef>
                <a:spcPts val="1200"/>
              </a:spcBef>
              <a:spcAft>
                <a:spcPts val="0"/>
              </a:spcAft>
              <a:buClr>
                <a:srgbClr val="FF0000"/>
              </a:buClr>
              <a:buFont typeface="+mj-lt"/>
              <a:buAutoNum type="arabicPeriod" startAt="13"/>
              <a:defRPr/>
            </a:pPr>
            <a:r>
              <a:rPr lang="en-US" sz="1900" b="1" kern="0" smtClean="0">
                <a:solidFill>
                  <a:srgbClr val="0000FF"/>
                </a:solidFill>
                <a:latin typeface="Arial" charset="0"/>
              </a:rPr>
              <a:t>Không </a:t>
            </a:r>
            <a:r>
              <a:rPr lang="en-US" sz="1900" b="1" kern="0">
                <a:solidFill>
                  <a:srgbClr val="0000FF"/>
                </a:solidFill>
                <a:latin typeface="Arial" charset="0"/>
              </a:rPr>
              <a:t>theo dõi, đôn đốc, kiểm tra việc chấp hành quyết định xử phạt của cá nhân, tổ chức bị xử phạt; việc thi hành biện pháp khắc phục hậu quả do cá nhân, tổ chức thực </a:t>
            </a:r>
            <a:r>
              <a:rPr lang="en-US" sz="1900" b="1" kern="0" smtClean="0">
                <a:solidFill>
                  <a:srgbClr val="0000FF"/>
                </a:solidFill>
                <a:latin typeface="Arial" charset="0"/>
              </a:rPr>
              <a:t>hiện.</a:t>
            </a:r>
          </a:p>
          <a:p>
            <a:pPr marL="565150" indent="-457200" algn="just" eaLnBrk="1" hangingPunct="1">
              <a:lnSpc>
                <a:spcPct val="110000"/>
              </a:lnSpc>
              <a:spcBef>
                <a:spcPts val="1200"/>
              </a:spcBef>
              <a:spcAft>
                <a:spcPts val="0"/>
              </a:spcAft>
              <a:buClr>
                <a:srgbClr val="FF0000"/>
              </a:buClr>
              <a:buFont typeface="+mj-lt"/>
              <a:buAutoNum type="arabicPeriod" startAt="13"/>
              <a:defRPr/>
            </a:pPr>
            <a:r>
              <a:rPr lang="en-US" sz="1900" b="1" kern="0" smtClean="0">
                <a:solidFill>
                  <a:srgbClr val="0000FF"/>
                </a:solidFill>
                <a:latin typeface="Arial" charset="0"/>
              </a:rPr>
              <a:t>Ban </a:t>
            </a:r>
            <a:r>
              <a:rPr lang="en-US" sz="1900" b="1" kern="0">
                <a:solidFill>
                  <a:srgbClr val="0000FF"/>
                </a:solidFill>
                <a:latin typeface="Arial" charset="0"/>
              </a:rPr>
              <a:t>hành trái thẩm quyền văn bản quy định về hành vi vi phạm hành chính; về thẩm quyền, thủ tục, hình thức xử phạt, biện pháp khắc phục hậu quả đối với từng hành vi vi phạm hành chính trong lĩnh vực quản lý nhà nước và biện pháp xử lý hành </a:t>
            </a:r>
            <a:r>
              <a:rPr lang="en-US" sz="1900" b="1" kern="0" smtClean="0">
                <a:solidFill>
                  <a:srgbClr val="0000FF"/>
                </a:solidFill>
                <a:latin typeface="Arial" charset="0"/>
              </a:rPr>
              <a:t>chính.</a:t>
            </a:r>
          </a:p>
          <a:p>
            <a:pPr marL="565150" indent="-457200" algn="just" eaLnBrk="1" hangingPunct="1">
              <a:lnSpc>
                <a:spcPct val="110000"/>
              </a:lnSpc>
              <a:spcBef>
                <a:spcPts val="1200"/>
              </a:spcBef>
              <a:spcAft>
                <a:spcPts val="0"/>
              </a:spcAft>
              <a:buClr>
                <a:srgbClr val="FF0000"/>
              </a:buClr>
              <a:buFont typeface="+mj-lt"/>
              <a:buAutoNum type="arabicPeriod" startAt="13"/>
              <a:defRPr/>
            </a:pPr>
            <a:r>
              <a:rPr lang="en-US" sz="1900" b="1" kern="0" smtClean="0">
                <a:solidFill>
                  <a:srgbClr val="0000FF"/>
                </a:solidFill>
                <a:latin typeface="Arial" charset="0"/>
              </a:rPr>
              <a:t>Thiếu </a:t>
            </a:r>
            <a:r>
              <a:rPr lang="en-US" sz="1900" b="1" kern="0">
                <a:solidFill>
                  <a:srgbClr val="0000FF"/>
                </a:solidFill>
                <a:latin typeface="Arial" charset="0"/>
              </a:rPr>
              <a:t>trách nhiệm trong việc chỉ đạo thực hiện kết luận kiểm </a:t>
            </a:r>
            <a:r>
              <a:rPr lang="en-US" sz="1900" b="1" kern="0" smtClean="0">
                <a:solidFill>
                  <a:srgbClr val="0000FF"/>
                </a:solidFill>
                <a:latin typeface="Arial" charset="0"/>
              </a:rPr>
              <a:t>tra.</a:t>
            </a:r>
          </a:p>
          <a:p>
            <a:pPr marL="565150" indent="-457200" algn="just" eaLnBrk="1" hangingPunct="1">
              <a:lnSpc>
                <a:spcPct val="110000"/>
              </a:lnSpc>
              <a:spcBef>
                <a:spcPts val="1200"/>
              </a:spcBef>
              <a:spcAft>
                <a:spcPts val="0"/>
              </a:spcAft>
              <a:buClr>
                <a:srgbClr val="FF0000"/>
              </a:buClr>
              <a:buFont typeface="+mj-lt"/>
              <a:buAutoNum type="arabicPeriod" startAt="13"/>
              <a:defRPr/>
            </a:pPr>
            <a:r>
              <a:rPr lang="en-US" sz="1900" b="1" kern="0" smtClean="0">
                <a:solidFill>
                  <a:srgbClr val="0000FF"/>
                </a:solidFill>
                <a:latin typeface="Arial" charset="0"/>
              </a:rPr>
              <a:t>Không </a:t>
            </a:r>
            <a:r>
              <a:rPr lang="en-US" sz="1900" b="1" kern="0">
                <a:solidFill>
                  <a:srgbClr val="0000FF"/>
                </a:solidFill>
                <a:latin typeface="Arial" charset="0"/>
              </a:rPr>
              <a:t>giải quyết hoặc giải quyết không kịp thời khiếu nại, tố cáo trong xử lý vi phạm hành chính</a:t>
            </a:r>
            <a:r>
              <a:rPr lang="en-US" sz="1900" b="1" kern="0" smtClean="0">
                <a:solidFill>
                  <a:srgbClr val="0000FF"/>
                </a:solidFill>
                <a:latin typeface="Arial" charset="0"/>
              </a:rPr>
              <a:t>.</a:t>
            </a:r>
            <a:endParaRPr lang="en-US" sz="1900" b="1" kern="0">
              <a:solidFill>
                <a:srgbClr val="0000FF"/>
              </a:solidFill>
              <a:latin typeface="Arial" charset="0"/>
            </a:endParaRPr>
          </a:p>
        </p:txBody>
      </p:sp>
      <p:sp>
        <p:nvSpPr>
          <p:cNvPr id="5" name="Title 1"/>
          <p:cNvSpPr>
            <a:spLocks noGrp="1"/>
          </p:cNvSpPr>
          <p:nvPr>
            <p:ph type="title"/>
          </p:nvPr>
        </p:nvSpPr>
        <p:spPr>
          <a:xfrm>
            <a:off x="234950" y="152400"/>
            <a:ext cx="8680450" cy="762000"/>
          </a:xfrm>
        </p:spPr>
        <p:txBody>
          <a:bodyPr anchor="ctr"/>
          <a:lstStyle/>
          <a:p>
            <a:pPr indent="6350" algn="ctr" eaLnBrk="1" hangingPunct="1">
              <a:lnSpc>
                <a:spcPct val="114000"/>
              </a:lnSpc>
              <a:spcBef>
                <a:spcPts val="12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22. Các hành vi vi phạm trong thi hành pháp luật </a:t>
            </a:r>
            <a:r>
              <a:rPr lang="en-US" sz="2400" b="1" smtClean="0">
                <a:solidFill>
                  <a:srgbClr val="FF0000"/>
                </a:solidFill>
                <a:latin typeface="Arial" panose="020B0604020202020204" pitchFamily="34" charset="0"/>
                <a:cs typeface="Arial" panose="020B0604020202020204" pitchFamily="34" charset="0"/>
              </a:rPr>
              <a:t/>
            </a:r>
            <a:br>
              <a:rPr lang="en-US" sz="2400" b="1" smtClean="0">
                <a:solidFill>
                  <a:srgbClr val="FF0000"/>
                </a:solidFill>
                <a:latin typeface="Arial" panose="020B0604020202020204" pitchFamily="34" charset="0"/>
                <a:cs typeface="Arial" panose="020B0604020202020204" pitchFamily="34" charset="0"/>
              </a:rPr>
            </a:br>
            <a:r>
              <a:rPr lang="en-US" sz="2400" b="1" smtClean="0">
                <a:solidFill>
                  <a:srgbClr val="FF0000"/>
                </a:solidFill>
                <a:latin typeface="Arial" panose="020B0604020202020204" pitchFamily="34" charset="0"/>
                <a:cs typeface="Arial" panose="020B0604020202020204" pitchFamily="34" charset="0"/>
              </a:rPr>
              <a:t>về </a:t>
            </a:r>
            <a:r>
              <a:rPr lang="en-US" sz="2400" b="1">
                <a:solidFill>
                  <a:srgbClr val="FF0000"/>
                </a:solidFill>
                <a:latin typeface="Arial" panose="020B0604020202020204" pitchFamily="34" charset="0"/>
                <a:cs typeface="Arial" panose="020B0604020202020204" pitchFamily="34" charset="0"/>
              </a:rPr>
              <a:t>xử lý vi phạm hành </a:t>
            </a:r>
            <a:r>
              <a:rPr lang="en-US" sz="2400" b="1" smtClean="0">
                <a:solidFill>
                  <a:srgbClr val="FF0000"/>
                </a:solidFill>
                <a:latin typeface="Arial" panose="020B0604020202020204" pitchFamily="34" charset="0"/>
                <a:cs typeface="Arial" panose="020B0604020202020204" pitchFamily="34" charset="0"/>
              </a:rPr>
              <a:t>chính </a:t>
            </a:r>
            <a:r>
              <a:rPr lang="en-US" sz="2400" b="1" smtClean="0">
                <a:solidFill>
                  <a:srgbClr val="009900"/>
                </a:solidFill>
                <a:latin typeface="Arial" panose="020B0604020202020204" pitchFamily="34" charset="0"/>
                <a:cs typeface="Arial" panose="020B0604020202020204" pitchFamily="34" charset="0"/>
              </a:rPr>
              <a:t>(19 hành vi)</a:t>
            </a:r>
            <a:endParaRPr lang="en-US" sz="2400" b="1">
              <a:solidFill>
                <a:srgbClr val="0099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223454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a:r>
              <a:rPr lang="en-US" sz="2400" b="1" smtClean="0">
                <a:solidFill>
                  <a:srgbClr val="FF0000"/>
                </a:solidFill>
                <a:latin typeface="Arial" panose="020B0604020202020204" pitchFamily="34" charset="0"/>
                <a:cs typeface="Arial" panose="020B0604020202020204" pitchFamily="34" charset="0"/>
              </a:rPr>
              <a:t>Chương IV. XỬ </a:t>
            </a:r>
            <a:r>
              <a:rPr lang="en-US" sz="2400" b="1">
                <a:solidFill>
                  <a:srgbClr val="FF0000"/>
                </a:solidFill>
                <a:latin typeface="Arial" panose="020B0604020202020204" pitchFamily="34" charset="0"/>
                <a:cs typeface="Arial" panose="020B0604020202020204" pitchFamily="34" charset="0"/>
              </a:rPr>
              <a:t>LÝ KỶ LUẬT TRONG THI HÀNH PHÁP LUẬT VỀ XỬ LÝ VI PHẠM HÀNH CHÍNH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a:defRPr/>
            </a:pPr>
            <a:r>
              <a:rPr lang="en-US" sz="2500" b="1" kern="0" smtClean="0">
                <a:solidFill>
                  <a:srgbClr val="0000FF"/>
                </a:solidFill>
                <a:latin typeface="Arial" charset="0"/>
              </a:rPr>
              <a:t>Điều </a:t>
            </a:r>
            <a:r>
              <a:rPr lang="en-US" sz="2500" b="1" kern="0">
                <a:solidFill>
                  <a:srgbClr val="0000FF"/>
                </a:solidFill>
                <a:latin typeface="Arial" charset="0"/>
              </a:rPr>
              <a:t>24. Khiển </a:t>
            </a:r>
            <a:r>
              <a:rPr lang="en-US" sz="2500" b="1" kern="0" smtClean="0">
                <a:solidFill>
                  <a:srgbClr val="0000FF"/>
                </a:solidFill>
                <a:latin typeface="Arial" charset="0"/>
              </a:rPr>
              <a:t>trách</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2500" b="1" kern="0" smtClean="0">
                <a:solidFill>
                  <a:srgbClr val="0000FF"/>
                </a:solidFill>
                <a:latin typeface="Arial" charset="0"/>
              </a:rPr>
              <a:t>Điều </a:t>
            </a:r>
            <a:r>
              <a:rPr lang="en-US" sz="2500" b="1" kern="0">
                <a:solidFill>
                  <a:srgbClr val="0000FF"/>
                </a:solidFill>
                <a:latin typeface="Arial" charset="0"/>
              </a:rPr>
              <a:t>25. Cảnh </a:t>
            </a:r>
            <a:r>
              <a:rPr lang="en-US" sz="2500" b="1" kern="0" smtClean="0">
                <a:solidFill>
                  <a:srgbClr val="0000FF"/>
                </a:solidFill>
                <a:latin typeface="Arial" charset="0"/>
              </a:rPr>
              <a:t>cáo</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2500" b="1" kern="0" smtClean="0">
                <a:solidFill>
                  <a:srgbClr val="0000FF"/>
                </a:solidFill>
                <a:latin typeface="Arial" charset="0"/>
              </a:rPr>
              <a:t>Điều </a:t>
            </a:r>
            <a:r>
              <a:rPr lang="en-US" sz="2500" b="1" kern="0">
                <a:solidFill>
                  <a:srgbClr val="0000FF"/>
                </a:solidFill>
                <a:latin typeface="Arial" charset="0"/>
              </a:rPr>
              <a:t>26. Hạ bậc </a:t>
            </a:r>
            <a:r>
              <a:rPr lang="en-US" sz="2500" b="1" kern="0" smtClean="0">
                <a:solidFill>
                  <a:srgbClr val="0000FF"/>
                </a:solidFill>
                <a:latin typeface="Arial" charset="0"/>
              </a:rPr>
              <a:t>lương</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2500" b="1" kern="0" smtClean="0">
                <a:solidFill>
                  <a:srgbClr val="0000FF"/>
                </a:solidFill>
                <a:latin typeface="Arial" charset="0"/>
              </a:rPr>
              <a:t>Điều </a:t>
            </a:r>
            <a:r>
              <a:rPr lang="en-US" sz="2500" b="1" kern="0">
                <a:solidFill>
                  <a:srgbClr val="0000FF"/>
                </a:solidFill>
                <a:latin typeface="Arial" charset="0"/>
              </a:rPr>
              <a:t>27. Giáng </a:t>
            </a:r>
            <a:r>
              <a:rPr lang="en-US" sz="2500" b="1" kern="0" smtClean="0">
                <a:solidFill>
                  <a:srgbClr val="0000FF"/>
                </a:solidFill>
                <a:latin typeface="Arial" charset="0"/>
              </a:rPr>
              <a:t>chức</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2500" b="1" kern="0" smtClean="0">
                <a:solidFill>
                  <a:srgbClr val="0000FF"/>
                </a:solidFill>
                <a:latin typeface="Arial" charset="0"/>
              </a:rPr>
              <a:t>Điều </a:t>
            </a:r>
            <a:r>
              <a:rPr lang="en-US" sz="2500" b="1" kern="0">
                <a:solidFill>
                  <a:srgbClr val="0000FF"/>
                </a:solidFill>
                <a:latin typeface="Arial" charset="0"/>
              </a:rPr>
              <a:t>28. Cách </a:t>
            </a:r>
            <a:r>
              <a:rPr lang="en-US" sz="2500" b="1" kern="0" smtClean="0">
                <a:solidFill>
                  <a:srgbClr val="0000FF"/>
                </a:solidFill>
                <a:latin typeface="Arial" charset="0"/>
              </a:rPr>
              <a:t>chức</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2500" b="1" kern="0" smtClean="0">
                <a:solidFill>
                  <a:srgbClr val="0000FF"/>
                </a:solidFill>
                <a:latin typeface="Arial" charset="0"/>
              </a:rPr>
              <a:t>Điều </a:t>
            </a:r>
            <a:r>
              <a:rPr lang="en-US" sz="2500" b="1" kern="0">
                <a:solidFill>
                  <a:srgbClr val="0000FF"/>
                </a:solidFill>
                <a:latin typeface="Arial" charset="0"/>
              </a:rPr>
              <a:t>29. Buộc thôi </a:t>
            </a:r>
            <a:r>
              <a:rPr lang="en-US" sz="2500" b="1" kern="0" smtClean="0">
                <a:solidFill>
                  <a:srgbClr val="0000FF"/>
                </a:solidFill>
                <a:latin typeface="Arial" charset="0"/>
              </a:rPr>
              <a:t>việc</a:t>
            </a:r>
            <a:endParaRPr lang="en-US" sz="2500" b="1" kern="0">
              <a:solidFill>
                <a:srgbClr val="0000FF"/>
              </a:solidFill>
              <a:latin typeface="Arial" charset="0"/>
            </a:endParaRPr>
          </a:p>
        </p:txBody>
      </p:sp>
    </p:spTree>
    <p:extLst>
      <p:ext uri="{BB962C8B-B14F-4D97-AF65-F5344CB8AC3E}">
        <p14:creationId xmlns:p14="http://schemas.microsoft.com/office/powerpoint/2010/main" val="422509559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eaLnBrk="1" hangingPunct="1">
              <a:lnSpc>
                <a:spcPct val="114000"/>
              </a:lnSpc>
              <a:spcBef>
                <a:spcPts val="1200"/>
              </a:spcBef>
              <a:spcAft>
                <a:spcPts val="0"/>
              </a:spcAft>
              <a:defRPr/>
            </a:pPr>
            <a:r>
              <a:rPr lang="en-US" sz="2800" b="1" smtClean="0">
                <a:solidFill>
                  <a:srgbClr val="FF0000"/>
                </a:solidFill>
                <a:latin typeface="Arial" panose="020B0604020202020204" pitchFamily="34" charset="0"/>
                <a:cs typeface="Arial" panose="020B0604020202020204" pitchFamily="34" charset="0"/>
              </a:rPr>
              <a:t>Điều </a:t>
            </a:r>
            <a:r>
              <a:rPr lang="en-US" sz="2800" b="1">
                <a:solidFill>
                  <a:srgbClr val="FF0000"/>
                </a:solidFill>
                <a:latin typeface="Arial" panose="020B0604020202020204" pitchFamily="34" charset="0"/>
                <a:cs typeface="Arial" panose="020B0604020202020204" pitchFamily="34" charset="0"/>
              </a:rPr>
              <a:t>24. Khiển trách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a:defRPr/>
            </a:pPr>
            <a:r>
              <a:rPr lang="en-US" sz="2000" b="1" kern="0" smtClean="0">
                <a:solidFill>
                  <a:srgbClr val="0000FF"/>
                </a:solidFill>
                <a:latin typeface="Arial" charset="0"/>
              </a:rPr>
              <a:t>Hình </a:t>
            </a:r>
            <a:r>
              <a:rPr lang="en-US" sz="2000" b="1" kern="0">
                <a:solidFill>
                  <a:srgbClr val="0000FF"/>
                </a:solidFill>
                <a:latin typeface="Arial" charset="0"/>
              </a:rPr>
              <a:t>thức kỷ luật khiển trách áp dụng đối với </a:t>
            </a:r>
            <a:r>
              <a:rPr lang="en-US" sz="2000" b="1" kern="0">
                <a:solidFill>
                  <a:srgbClr val="FF0066"/>
                </a:solidFill>
                <a:latin typeface="Arial" charset="0"/>
              </a:rPr>
              <a:t>cán bộ, công chức </a:t>
            </a:r>
            <a:r>
              <a:rPr lang="en-US" sz="2000" b="1" kern="0">
                <a:solidFill>
                  <a:srgbClr val="0000FF"/>
                </a:solidFill>
                <a:latin typeface="Arial" charset="0"/>
              </a:rPr>
              <a:t>có một trong các hành vi vi phạm trong thi hành pháp luật về xử lý vi phạm hành chính sau </a:t>
            </a:r>
            <a:r>
              <a:rPr lang="en-US" sz="2000" b="1" kern="0" smtClean="0">
                <a:solidFill>
                  <a:srgbClr val="0000FF"/>
                </a:solidFill>
                <a:latin typeface="Arial" charset="0"/>
              </a:rPr>
              <a:t>đây:</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000" b="1" kern="0" smtClean="0">
                <a:solidFill>
                  <a:srgbClr val="0000FF"/>
                </a:solidFill>
                <a:latin typeface="Arial" charset="0"/>
              </a:rPr>
              <a:t>Xử </a:t>
            </a:r>
            <a:r>
              <a:rPr lang="en-US" sz="2000" b="1" kern="0">
                <a:solidFill>
                  <a:srgbClr val="0000FF"/>
                </a:solidFill>
                <a:latin typeface="Arial" charset="0"/>
              </a:rPr>
              <a:t>phạt vi phạm hành chính, áp dụng biện pháp khắc phục hậu quả hoặc áp dụng các biện pháp xử lý hành chính không kịp thời, không nghiêm minh, không đúng thẩm quyền, thủ tục, đối tượng theo quy định pháp </a:t>
            </a:r>
            <a:r>
              <a:rPr lang="en-US" sz="2000" b="1" kern="0" smtClean="0">
                <a:solidFill>
                  <a:srgbClr val="0000FF"/>
                </a:solidFill>
                <a:latin typeface="Arial" charset="0"/>
              </a:rPr>
              <a:t>luật;</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000" b="1" kern="0" smtClean="0">
                <a:solidFill>
                  <a:srgbClr val="0000FF"/>
                </a:solidFill>
                <a:latin typeface="Arial" charset="0"/>
              </a:rPr>
              <a:t>Không </a:t>
            </a:r>
            <a:r>
              <a:rPr lang="en-US" sz="2000" b="1" kern="0">
                <a:solidFill>
                  <a:srgbClr val="0000FF"/>
                </a:solidFill>
                <a:latin typeface="Arial" charset="0"/>
              </a:rPr>
              <a:t>theo dõi, đôn đốc, kiểm tra việc chấp hành quyết định xử phạt của cá nhân, tổ chức bị xử phạt; việc thi hành biện pháp khắc phục hậu quả do cá nhân, tổ chức thực </a:t>
            </a:r>
            <a:r>
              <a:rPr lang="en-US" sz="2000" b="1" kern="0" smtClean="0">
                <a:solidFill>
                  <a:srgbClr val="0000FF"/>
                </a:solidFill>
                <a:latin typeface="Arial" charset="0"/>
              </a:rPr>
              <a:t>hiện;</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000" b="1" kern="0" smtClean="0">
                <a:solidFill>
                  <a:srgbClr val="0000FF"/>
                </a:solidFill>
                <a:latin typeface="Arial" charset="0"/>
              </a:rPr>
              <a:t>Tiết </a:t>
            </a:r>
            <a:r>
              <a:rPr lang="en-US" sz="2000" b="1" kern="0">
                <a:solidFill>
                  <a:srgbClr val="0000FF"/>
                </a:solidFill>
                <a:latin typeface="Arial" charset="0"/>
              </a:rPr>
              <a:t>lộ thông tin, tài liệu về kết luận kiểm tra khi chưa có kết luận chính </a:t>
            </a:r>
            <a:r>
              <a:rPr lang="en-US" sz="2000" b="1" kern="0" smtClean="0">
                <a:solidFill>
                  <a:srgbClr val="0000FF"/>
                </a:solidFill>
                <a:latin typeface="Arial" charset="0"/>
              </a:rPr>
              <a:t>thức;</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000" b="1" kern="0" smtClean="0">
                <a:solidFill>
                  <a:srgbClr val="0000FF"/>
                </a:solidFill>
                <a:latin typeface="Arial" charset="0"/>
              </a:rPr>
              <a:t>Thực </a:t>
            </a:r>
            <a:r>
              <a:rPr lang="en-US" sz="2000" b="1" kern="0">
                <a:solidFill>
                  <a:srgbClr val="0000FF"/>
                </a:solidFill>
                <a:latin typeface="Arial" charset="0"/>
              </a:rPr>
              <a:t>hiện không đầy đủ, chính xác kết luận kiểm </a:t>
            </a:r>
            <a:r>
              <a:rPr lang="en-US" sz="2000" b="1" kern="0" smtClean="0">
                <a:solidFill>
                  <a:srgbClr val="0000FF"/>
                </a:solidFill>
                <a:latin typeface="Arial" charset="0"/>
              </a:rPr>
              <a:t>tra;</a:t>
            </a:r>
            <a:endParaRPr lang="en-US" sz="2000" b="1" kern="0">
              <a:solidFill>
                <a:srgbClr val="0000FF"/>
              </a:solidFill>
              <a:latin typeface="Arial" charset="0"/>
            </a:endParaRPr>
          </a:p>
        </p:txBody>
      </p:sp>
    </p:spTree>
    <p:extLst>
      <p:ext uri="{BB962C8B-B14F-4D97-AF65-F5344CB8AC3E}">
        <p14:creationId xmlns:p14="http://schemas.microsoft.com/office/powerpoint/2010/main" val="19911123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eaLnBrk="1" hangingPunct="1">
              <a:lnSpc>
                <a:spcPct val="114000"/>
              </a:lnSpc>
              <a:spcBef>
                <a:spcPts val="1200"/>
              </a:spcBef>
              <a:spcAft>
                <a:spcPts val="0"/>
              </a:spcAft>
              <a:defRPr/>
            </a:pPr>
            <a:r>
              <a:rPr lang="en-US" sz="2800" b="1" smtClean="0">
                <a:solidFill>
                  <a:srgbClr val="FF0000"/>
                </a:solidFill>
                <a:latin typeface="Arial" panose="020B0604020202020204" pitchFamily="34" charset="0"/>
                <a:cs typeface="Arial" panose="020B0604020202020204" pitchFamily="34" charset="0"/>
              </a:rPr>
              <a:t>Điều </a:t>
            </a:r>
            <a:r>
              <a:rPr lang="en-US" sz="2800" b="1">
                <a:solidFill>
                  <a:srgbClr val="FF0000"/>
                </a:solidFill>
                <a:latin typeface="Arial" panose="020B0604020202020204" pitchFamily="34" charset="0"/>
                <a:cs typeface="Arial" panose="020B0604020202020204" pitchFamily="34" charset="0"/>
              </a:rPr>
              <a:t>24. Khiển trách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startAt="2"/>
              <a:defRPr/>
            </a:pPr>
            <a:r>
              <a:rPr lang="en-US" sz="2100" b="1" kern="0" smtClean="0">
                <a:solidFill>
                  <a:srgbClr val="0000FF"/>
                </a:solidFill>
                <a:latin typeface="Arial" charset="0"/>
              </a:rPr>
              <a:t>Hình </a:t>
            </a:r>
            <a:r>
              <a:rPr lang="en-US" sz="2100" b="1" kern="0">
                <a:solidFill>
                  <a:srgbClr val="0000FF"/>
                </a:solidFill>
                <a:latin typeface="Arial" charset="0"/>
              </a:rPr>
              <a:t>thức kỷ luật khiển trách áp dụng đối với </a:t>
            </a:r>
            <a:r>
              <a:rPr lang="en-US" sz="2100" b="1" kern="0">
                <a:solidFill>
                  <a:srgbClr val="FF0066"/>
                </a:solidFill>
                <a:latin typeface="Arial" charset="0"/>
              </a:rPr>
              <a:t>viên chức </a:t>
            </a:r>
            <a:r>
              <a:rPr lang="en-US" sz="2100" b="1" kern="0">
                <a:solidFill>
                  <a:srgbClr val="0000FF"/>
                </a:solidFill>
                <a:latin typeface="Arial" charset="0"/>
              </a:rPr>
              <a:t>có một trong các hành vi vi phạm trong thi hành pháp luật về xử lý vi phạm hành chính sau </a:t>
            </a:r>
            <a:r>
              <a:rPr lang="en-US" sz="2100" b="1" kern="0" smtClean="0">
                <a:solidFill>
                  <a:srgbClr val="0000FF"/>
                </a:solidFill>
                <a:latin typeface="Arial" charset="0"/>
              </a:rPr>
              <a:t>đây:</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100" b="1" kern="0" smtClean="0">
                <a:solidFill>
                  <a:srgbClr val="0000FF"/>
                </a:solidFill>
                <a:latin typeface="Arial" charset="0"/>
              </a:rPr>
              <a:t>Tiết </a:t>
            </a:r>
            <a:r>
              <a:rPr lang="en-US" sz="2100" b="1" kern="0">
                <a:solidFill>
                  <a:srgbClr val="0000FF"/>
                </a:solidFill>
                <a:latin typeface="Arial" charset="0"/>
              </a:rPr>
              <a:t>lộ thông tin, tài liệu về kết luận kiểm tra khi chưa có kết luận chính </a:t>
            </a:r>
            <a:r>
              <a:rPr lang="en-US" sz="2100" b="1" kern="0" smtClean="0">
                <a:solidFill>
                  <a:srgbClr val="0000FF"/>
                </a:solidFill>
                <a:latin typeface="Arial" charset="0"/>
              </a:rPr>
              <a:t>thức;</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100" b="1" kern="0" smtClean="0">
                <a:solidFill>
                  <a:srgbClr val="0000FF"/>
                </a:solidFill>
                <a:latin typeface="Arial" charset="0"/>
              </a:rPr>
              <a:t>Thực </a:t>
            </a:r>
            <a:r>
              <a:rPr lang="en-US" sz="2100" b="1" kern="0">
                <a:solidFill>
                  <a:srgbClr val="0000FF"/>
                </a:solidFill>
                <a:latin typeface="Arial" charset="0"/>
              </a:rPr>
              <a:t>hiện không đầy đủ, chính xác kết luận kiểm </a:t>
            </a:r>
            <a:r>
              <a:rPr lang="en-US" sz="2100" b="1" kern="0" smtClean="0">
                <a:solidFill>
                  <a:srgbClr val="0000FF"/>
                </a:solidFill>
                <a:latin typeface="Arial" charset="0"/>
              </a:rPr>
              <a:t>tra;</a:t>
            </a:r>
          </a:p>
          <a:p>
            <a:pPr marL="565150" indent="-457200" algn="just" eaLnBrk="1" hangingPunct="1">
              <a:lnSpc>
                <a:spcPct val="114000"/>
              </a:lnSpc>
              <a:spcBef>
                <a:spcPts val="1200"/>
              </a:spcBef>
              <a:spcAft>
                <a:spcPts val="0"/>
              </a:spcAft>
              <a:buClr>
                <a:srgbClr val="FF0000"/>
              </a:buClr>
              <a:buFont typeface="+mj-lt"/>
              <a:buAutoNum type="alphaLcParenR"/>
              <a:defRPr/>
            </a:pPr>
            <a:r>
              <a:rPr lang="en-US" sz="2100" b="1" kern="0" smtClean="0">
                <a:solidFill>
                  <a:srgbClr val="0000FF"/>
                </a:solidFill>
                <a:latin typeface="Arial" charset="0"/>
              </a:rPr>
              <a:t>Không </a:t>
            </a:r>
            <a:r>
              <a:rPr lang="en-US" sz="2100" b="1" kern="0">
                <a:solidFill>
                  <a:srgbClr val="0000FF"/>
                </a:solidFill>
                <a:latin typeface="Arial" charset="0"/>
              </a:rPr>
              <a:t>giải quyết hoặc giải quyết không kịp thời khiếu nại, tố cáo trong xử lý vi phạm hành chính</a:t>
            </a:r>
            <a:r>
              <a:rPr lang="en-US" sz="2100" b="1" kern="0" smtClean="0">
                <a:solidFill>
                  <a:srgbClr val="0000FF"/>
                </a:solidFill>
                <a:latin typeface="Arial" charset="0"/>
              </a:rPr>
              <a:t>.</a:t>
            </a:r>
            <a:endParaRPr lang="en-US" sz="2100" b="1" kern="0">
              <a:solidFill>
                <a:srgbClr val="0000FF"/>
              </a:solidFill>
              <a:latin typeface="Arial" charset="0"/>
            </a:endParaRPr>
          </a:p>
        </p:txBody>
      </p:sp>
    </p:spTree>
    <p:extLst>
      <p:ext uri="{BB962C8B-B14F-4D97-AF65-F5344CB8AC3E}">
        <p14:creationId xmlns:p14="http://schemas.microsoft.com/office/powerpoint/2010/main" val="37956088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marL="565150" indent="-457200" algn="ctr" eaLnBrk="1" hangingPunct="1">
              <a:lnSpc>
                <a:spcPct val="114000"/>
              </a:lnSpc>
              <a:spcBef>
                <a:spcPts val="1200"/>
              </a:spcBef>
              <a:spcAft>
                <a:spcPts val="0"/>
              </a:spcAft>
              <a:defRPr/>
            </a:pPr>
            <a:r>
              <a:rPr lang="en-US" sz="2800" b="1" smtClean="0">
                <a:solidFill>
                  <a:srgbClr val="FF0000"/>
                </a:solidFill>
                <a:latin typeface="Arial" panose="020B0604020202020204" pitchFamily="34" charset="0"/>
                <a:cs typeface="Arial" panose="020B0604020202020204" pitchFamily="34" charset="0"/>
              </a:rPr>
              <a:t>Điều </a:t>
            </a:r>
            <a:r>
              <a:rPr lang="en-US" sz="2800" b="1">
                <a:solidFill>
                  <a:srgbClr val="FF0000"/>
                </a:solidFill>
                <a:latin typeface="Arial" panose="020B0604020202020204" pitchFamily="34" charset="0"/>
                <a:cs typeface="Arial" panose="020B0604020202020204" pitchFamily="34" charset="0"/>
              </a:rPr>
              <a:t>25. Cảnh cáo</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08000"/>
              </a:lnSpc>
              <a:spcBef>
                <a:spcPts val="700"/>
              </a:spcBef>
              <a:spcAft>
                <a:spcPts val="0"/>
              </a:spcAft>
              <a:buClr>
                <a:srgbClr val="FF0000"/>
              </a:buClr>
              <a:buFont typeface="+mj-lt"/>
              <a:buAutoNum type="arabicPeriod"/>
              <a:defRPr/>
            </a:pPr>
            <a:r>
              <a:rPr lang="en-US" sz="1900" b="1" kern="0" smtClean="0">
                <a:solidFill>
                  <a:srgbClr val="0000FF"/>
                </a:solidFill>
                <a:latin typeface="Arial" charset="0"/>
              </a:rPr>
              <a:t>Hình </a:t>
            </a:r>
            <a:r>
              <a:rPr lang="en-US" sz="1900" b="1" kern="0">
                <a:solidFill>
                  <a:srgbClr val="0000FF"/>
                </a:solidFill>
                <a:latin typeface="Arial" charset="0"/>
              </a:rPr>
              <a:t>thức kỷ luật cảnh cáo áp dụng đối với </a:t>
            </a:r>
            <a:r>
              <a:rPr lang="en-US" sz="1900" b="1" kern="0">
                <a:solidFill>
                  <a:srgbClr val="FF0000"/>
                </a:solidFill>
                <a:latin typeface="Arial" charset="0"/>
              </a:rPr>
              <a:t>cán bộ </a:t>
            </a:r>
            <a:r>
              <a:rPr lang="en-US" sz="1900" b="1" kern="0">
                <a:solidFill>
                  <a:srgbClr val="0000FF"/>
                </a:solidFill>
                <a:latin typeface="Arial" charset="0"/>
              </a:rPr>
              <a:t>có một trong các hành vi vi phạm trong thi hành pháp luật về xử lý vi phạm hành chính sau </a:t>
            </a:r>
            <a:r>
              <a:rPr lang="en-US" sz="1900" b="1" kern="0" smtClean="0">
                <a:solidFill>
                  <a:srgbClr val="0000FF"/>
                </a:solidFill>
                <a:latin typeface="Arial" charset="0"/>
              </a:rPr>
              <a:t>đây:</a:t>
            </a:r>
          </a:p>
          <a:p>
            <a:pPr marL="565150" indent="-457200" algn="just" eaLnBrk="1" hangingPunct="1">
              <a:lnSpc>
                <a:spcPct val="108000"/>
              </a:lnSpc>
              <a:spcBef>
                <a:spcPts val="700"/>
              </a:spcBef>
              <a:spcAft>
                <a:spcPts val="0"/>
              </a:spcAft>
              <a:buClr>
                <a:srgbClr val="FF0000"/>
              </a:buClr>
              <a:buFont typeface="+mj-lt"/>
              <a:buAutoNum type="alphaLcParenR"/>
              <a:defRPr/>
            </a:pPr>
            <a:r>
              <a:rPr lang="en-US" sz="1900" b="1" kern="0" smtClean="0">
                <a:solidFill>
                  <a:srgbClr val="0000FF"/>
                </a:solidFill>
                <a:latin typeface="Arial" charset="0"/>
              </a:rPr>
              <a:t>Không </a:t>
            </a:r>
            <a:r>
              <a:rPr lang="en-US" sz="1900" b="1" kern="0">
                <a:solidFill>
                  <a:srgbClr val="0000FF"/>
                </a:solidFill>
                <a:latin typeface="Arial" charset="0"/>
              </a:rPr>
              <a:t>xử phạt vi phạm hành chính, không áp dụng biện pháp khắc phục hậu quả hoặc không áp dụng biện pháp xử lý hành chính đối với người vi phạm theo quy định pháp </a:t>
            </a:r>
            <a:r>
              <a:rPr lang="en-US" sz="1900" b="1" kern="0" smtClean="0">
                <a:solidFill>
                  <a:srgbClr val="0000FF"/>
                </a:solidFill>
                <a:latin typeface="Arial" charset="0"/>
              </a:rPr>
              <a:t>luật;</a:t>
            </a:r>
          </a:p>
          <a:p>
            <a:pPr marL="565150" indent="-457200" algn="just" eaLnBrk="1" hangingPunct="1">
              <a:lnSpc>
                <a:spcPct val="108000"/>
              </a:lnSpc>
              <a:spcBef>
                <a:spcPts val="700"/>
              </a:spcBef>
              <a:spcAft>
                <a:spcPts val="0"/>
              </a:spcAft>
              <a:buClr>
                <a:srgbClr val="FF0000"/>
              </a:buClr>
              <a:buFont typeface="+mj-lt"/>
              <a:buAutoNum type="alphaLcParenR"/>
              <a:defRPr/>
            </a:pPr>
            <a:r>
              <a:rPr lang="en-US" sz="1900" b="1" kern="0" smtClean="0">
                <a:solidFill>
                  <a:srgbClr val="0000FF"/>
                </a:solidFill>
                <a:latin typeface="Arial" charset="0"/>
              </a:rPr>
              <a:t>Áp </a:t>
            </a:r>
            <a:r>
              <a:rPr lang="en-US" sz="1900" b="1" kern="0">
                <a:solidFill>
                  <a:srgbClr val="0000FF"/>
                </a:solidFill>
                <a:latin typeface="Arial" charset="0"/>
              </a:rPr>
              <a:t>dụng hình thức xử phạt, mức xử phạt, biện pháp khắc phục hậu quả không đúng, không đầy đủ đối với hành vi vi phạm hành </a:t>
            </a:r>
            <a:r>
              <a:rPr lang="en-US" sz="1900" b="1" kern="0" smtClean="0">
                <a:solidFill>
                  <a:srgbClr val="0000FF"/>
                </a:solidFill>
                <a:latin typeface="Arial" charset="0"/>
              </a:rPr>
              <a:t>chính;</a:t>
            </a:r>
          </a:p>
          <a:p>
            <a:pPr marL="565150" indent="-457200" algn="just" eaLnBrk="1" hangingPunct="1">
              <a:lnSpc>
                <a:spcPct val="108000"/>
              </a:lnSpc>
              <a:spcBef>
                <a:spcPts val="700"/>
              </a:spcBef>
              <a:spcAft>
                <a:spcPts val="0"/>
              </a:spcAft>
              <a:buClr>
                <a:srgbClr val="FF0000"/>
              </a:buClr>
              <a:buFont typeface="+mj-lt"/>
              <a:buAutoNum type="alphaLcParenR"/>
              <a:defRPr/>
            </a:pPr>
            <a:r>
              <a:rPr lang="en-US" sz="1900" b="1" kern="0" smtClean="0">
                <a:solidFill>
                  <a:srgbClr val="0000FF"/>
                </a:solidFill>
                <a:latin typeface="Arial" charset="0"/>
              </a:rPr>
              <a:t>Kéo </a:t>
            </a:r>
            <a:r>
              <a:rPr lang="en-US" sz="1900" b="1" kern="0">
                <a:solidFill>
                  <a:srgbClr val="0000FF"/>
                </a:solidFill>
                <a:latin typeface="Arial" charset="0"/>
              </a:rPr>
              <a:t>dài thời hạn áp dụng biện pháp xử lý hành </a:t>
            </a:r>
            <a:r>
              <a:rPr lang="en-US" sz="1900" b="1" kern="0" smtClean="0">
                <a:solidFill>
                  <a:srgbClr val="0000FF"/>
                </a:solidFill>
                <a:latin typeface="Arial" charset="0"/>
              </a:rPr>
              <a:t>chính;</a:t>
            </a:r>
          </a:p>
          <a:p>
            <a:pPr marL="565150" indent="-457200" algn="just" eaLnBrk="1" hangingPunct="1">
              <a:lnSpc>
                <a:spcPct val="108000"/>
              </a:lnSpc>
              <a:spcBef>
                <a:spcPts val="700"/>
              </a:spcBef>
              <a:spcAft>
                <a:spcPts val="0"/>
              </a:spcAft>
              <a:buClr>
                <a:srgbClr val="FF0000"/>
              </a:buClr>
              <a:buFont typeface="+mj-lt"/>
              <a:buAutoNum type="alphaLcParenR"/>
              <a:defRPr/>
            </a:pPr>
            <a:r>
              <a:rPr lang="en-US" sz="1900" b="1" kern="0" smtClean="0">
                <a:solidFill>
                  <a:srgbClr val="0000FF"/>
                </a:solidFill>
                <a:latin typeface="Arial" charset="0"/>
              </a:rPr>
              <a:t>Can </a:t>
            </a:r>
            <a:r>
              <a:rPr lang="en-US" sz="1900" b="1" kern="0">
                <a:solidFill>
                  <a:srgbClr val="0000FF"/>
                </a:solidFill>
                <a:latin typeface="Arial" charset="0"/>
              </a:rPr>
              <a:t>thiệp trái pháp luật vào việc xử lý vi phạm hành </a:t>
            </a:r>
            <a:r>
              <a:rPr lang="en-US" sz="1900" b="1" kern="0" smtClean="0">
                <a:solidFill>
                  <a:srgbClr val="0000FF"/>
                </a:solidFill>
                <a:latin typeface="Arial" charset="0"/>
              </a:rPr>
              <a:t>chính;</a:t>
            </a:r>
          </a:p>
          <a:p>
            <a:pPr marL="565150" indent="-450850" algn="just" eaLnBrk="1" hangingPunct="1">
              <a:lnSpc>
                <a:spcPct val="108000"/>
              </a:lnSpc>
              <a:spcBef>
                <a:spcPts val="700"/>
              </a:spcBef>
              <a:spcAft>
                <a:spcPts val="0"/>
              </a:spcAft>
              <a:buClr>
                <a:srgbClr val="FF0000"/>
              </a:buClr>
              <a:buNone/>
              <a:defRPr/>
            </a:pPr>
            <a:r>
              <a:rPr lang="en-US" sz="1900" b="1" kern="0" smtClean="0">
                <a:solidFill>
                  <a:srgbClr val="FF0000"/>
                </a:solidFill>
                <a:latin typeface="Arial" charset="0"/>
              </a:rPr>
              <a:t>đ</a:t>
            </a:r>
            <a:r>
              <a:rPr lang="en-US" sz="1900" b="1" kern="0">
                <a:solidFill>
                  <a:srgbClr val="FF0000"/>
                </a:solidFill>
                <a:latin typeface="Arial" charset="0"/>
              </a:rPr>
              <a:t>) </a:t>
            </a:r>
            <a:r>
              <a:rPr lang="en-US" sz="1900" b="1" kern="0" smtClean="0">
                <a:solidFill>
                  <a:srgbClr val="FF0000"/>
                </a:solidFill>
                <a:latin typeface="Arial" charset="0"/>
              </a:rPr>
              <a:t> </a:t>
            </a:r>
            <a:r>
              <a:rPr lang="en-US" sz="1900" b="1" kern="0" smtClean="0">
                <a:solidFill>
                  <a:srgbClr val="0000FF"/>
                </a:solidFill>
                <a:latin typeface="Arial" charset="0"/>
              </a:rPr>
              <a:t>Can </a:t>
            </a:r>
            <a:r>
              <a:rPr lang="en-US" sz="1900" b="1" kern="0">
                <a:solidFill>
                  <a:srgbClr val="0000FF"/>
                </a:solidFill>
                <a:latin typeface="Arial" charset="0"/>
              </a:rPr>
              <a:t>thiệp trái pháp luật vào hoạt động kiểm tra, lợi dụng ảnh hưởng của mình tác động đến người làm nhiệm vụ kiểm </a:t>
            </a:r>
            <a:r>
              <a:rPr lang="en-US" sz="1900" b="1" kern="0" smtClean="0">
                <a:solidFill>
                  <a:srgbClr val="0000FF"/>
                </a:solidFill>
                <a:latin typeface="Arial" charset="0"/>
              </a:rPr>
              <a:t>tra;</a:t>
            </a:r>
          </a:p>
          <a:p>
            <a:pPr marL="565150" indent="-457200" algn="just" eaLnBrk="1" hangingPunct="1">
              <a:lnSpc>
                <a:spcPct val="108000"/>
              </a:lnSpc>
              <a:spcBef>
                <a:spcPts val="700"/>
              </a:spcBef>
              <a:spcAft>
                <a:spcPts val="0"/>
              </a:spcAft>
              <a:buClr>
                <a:srgbClr val="FF0000"/>
              </a:buClr>
              <a:buFont typeface="+mj-lt"/>
              <a:buAutoNum type="alphaLcParenR" startAt="5"/>
              <a:defRPr/>
            </a:pPr>
            <a:r>
              <a:rPr lang="en-US" sz="1900" b="1" kern="0" smtClean="0">
                <a:solidFill>
                  <a:srgbClr val="0000FF"/>
                </a:solidFill>
                <a:latin typeface="Arial" charset="0"/>
              </a:rPr>
              <a:t>Cung </a:t>
            </a:r>
            <a:r>
              <a:rPr lang="en-US" sz="1900" b="1" kern="0">
                <a:solidFill>
                  <a:srgbClr val="0000FF"/>
                </a:solidFill>
                <a:latin typeface="Arial" charset="0"/>
              </a:rPr>
              <a:t>cấp thông tin, tài liệu không chính xác, thiếu trung thực liên quan đến nội dung kiểm </a:t>
            </a:r>
            <a:r>
              <a:rPr lang="en-US" sz="1900" b="1" kern="0" smtClean="0">
                <a:solidFill>
                  <a:srgbClr val="0000FF"/>
                </a:solidFill>
                <a:latin typeface="Arial" charset="0"/>
              </a:rPr>
              <a:t>tra;</a:t>
            </a:r>
          </a:p>
          <a:p>
            <a:pPr marL="565150" indent="-457200" algn="just" eaLnBrk="1" hangingPunct="1">
              <a:lnSpc>
                <a:spcPct val="108000"/>
              </a:lnSpc>
              <a:spcBef>
                <a:spcPts val="700"/>
              </a:spcBef>
              <a:spcAft>
                <a:spcPts val="0"/>
              </a:spcAft>
              <a:buClr>
                <a:srgbClr val="FF0000"/>
              </a:buClr>
              <a:buFont typeface="+mj-lt"/>
              <a:buAutoNum type="alphaLcParenR" startAt="7"/>
              <a:defRPr/>
            </a:pPr>
            <a:r>
              <a:rPr lang="en-US" sz="1900" b="1" kern="0" smtClean="0">
                <a:solidFill>
                  <a:srgbClr val="0000FF"/>
                </a:solidFill>
                <a:latin typeface="Arial" charset="0"/>
              </a:rPr>
              <a:t>Thiếu </a:t>
            </a:r>
            <a:r>
              <a:rPr lang="en-US" sz="1900" b="1" kern="0">
                <a:solidFill>
                  <a:srgbClr val="0000FF"/>
                </a:solidFill>
                <a:latin typeface="Arial" charset="0"/>
              </a:rPr>
              <a:t>trách nhiệm trong việc chỉ đạo thực hiện kết luận kiểm tra</a:t>
            </a:r>
            <a:r>
              <a:rPr lang="en-US" sz="1900" b="1" kern="0" smtClean="0">
                <a:solidFill>
                  <a:srgbClr val="0000FF"/>
                </a:solidFill>
                <a:latin typeface="Arial" charset="0"/>
              </a:rPr>
              <a:t>.</a:t>
            </a:r>
            <a:endParaRPr lang="en-US" sz="1900" b="1" kern="0">
              <a:solidFill>
                <a:srgbClr val="0000FF"/>
              </a:solidFill>
              <a:latin typeface="Arial" charset="0"/>
            </a:endParaRPr>
          </a:p>
        </p:txBody>
      </p:sp>
    </p:spTree>
    <p:extLst>
      <p:ext uri="{BB962C8B-B14F-4D97-AF65-F5344CB8AC3E}">
        <p14:creationId xmlns:p14="http://schemas.microsoft.com/office/powerpoint/2010/main" val="189664788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marL="565150" indent="-457200" algn="ctr" eaLnBrk="1" hangingPunct="1">
              <a:lnSpc>
                <a:spcPct val="114000"/>
              </a:lnSpc>
              <a:spcBef>
                <a:spcPts val="1200"/>
              </a:spcBef>
              <a:spcAft>
                <a:spcPts val="0"/>
              </a:spcAft>
              <a:defRPr/>
            </a:pPr>
            <a:r>
              <a:rPr lang="en-US" sz="2800" b="1" smtClean="0">
                <a:solidFill>
                  <a:srgbClr val="FF0000"/>
                </a:solidFill>
                <a:latin typeface="Arial" panose="020B0604020202020204" pitchFamily="34" charset="0"/>
                <a:cs typeface="Arial" panose="020B0604020202020204" pitchFamily="34" charset="0"/>
              </a:rPr>
              <a:t>Điều </a:t>
            </a:r>
            <a:r>
              <a:rPr lang="en-US" sz="2800" b="1">
                <a:solidFill>
                  <a:srgbClr val="FF0000"/>
                </a:solidFill>
                <a:latin typeface="Arial" panose="020B0604020202020204" pitchFamily="34" charset="0"/>
                <a:cs typeface="Arial" panose="020B0604020202020204" pitchFamily="34" charset="0"/>
              </a:rPr>
              <a:t>25. Cảnh cáo</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08000"/>
              </a:lnSpc>
              <a:spcBef>
                <a:spcPts val="700"/>
              </a:spcBef>
              <a:spcAft>
                <a:spcPts val="0"/>
              </a:spcAft>
              <a:buClr>
                <a:srgbClr val="FF0000"/>
              </a:buClr>
              <a:buFont typeface="+mj-lt"/>
              <a:buAutoNum type="arabicPeriod" startAt="2"/>
              <a:defRPr/>
            </a:pPr>
            <a:r>
              <a:rPr lang="en-US" sz="1900" b="1" kern="0" smtClean="0">
                <a:solidFill>
                  <a:srgbClr val="0000FF"/>
                </a:solidFill>
                <a:latin typeface="Arial" charset="0"/>
              </a:rPr>
              <a:t>Hình </a:t>
            </a:r>
            <a:r>
              <a:rPr lang="en-US" sz="1900" b="1" kern="0">
                <a:solidFill>
                  <a:srgbClr val="0000FF"/>
                </a:solidFill>
                <a:latin typeface="Arial" charset="0"/>
              </a:rPr>
              <a:t>thức kỷ luật cảnh cáo áp dụng đối với </a:t>
            </a:r>
            <a:r>
              <a:rPr lang="en-US" sz="1900" b="1" kern="0">
                <a:solidFill>
                  <a:srgbClr val="FF0000"/>
                </a:solidFill>
                <a:latin typeface="Arial" charset="0"/>
              </a:rPr>
              <a:t>công chức </a:t>
            </a:r>
            <a:r>
              <a:rPr lang="en-US" sz="1900" b="1" kern="0">
                <a:solidFill>
                  <a:srgbClr val="0000FF"/>
                </a:solidFill>
                <a:latin typeface="Arial" charset="0"/>
              </a:rPr>
              <a:t>có một trong các hành vi vi phạm trong thi hành pháp luật về xử lý vi phạm hành chính sau </a:t>
            </a:r>
            <a:r>
              <a:rPr lang="en-US" sz="1900" b="1" kern="0" smtClean="0">
                <a:solidFill>
                  <a:srgbClr val="0000FF"/>
                </a:solidFill>
                <a:latin typeface="Arial" charset="0"/>
              </a:rPr>
              <a:t>đây:</a:t>
            </a:r>
          </a:p>
          <a:p>
            <a:pPr marL="565150" indent="-457200" algn="just" eaLnBrk="1" hangingPunct="1">
              <a:lnSpc>
                <a:spcPct val="108000"/>
              </a:lnSpc>
              <a:spcBef>
                <a:spcPts val="700"/>
              </a:spcBef>
              <a:spcAft>
                <a:spcPts val="0"/>
              </a:spcAft>
              <a:buClr>
                <a:srgbClr val="FF0000"/>
              </a:buClr>
              <a:buFont typeface="+mj-lt"/>
              <a:buAutoNum type="alphaLcParenR"/>
              <a:defRPr/>
            </a:pPr>
            <a:r>
              <a:rPr lang="en-US" sz="1900" b="1" kern="0">
                <a:solidFill>
                  <a:srgbClr val="0000FF"/>
                </a:solidFill>
                <a:latin typeface="Arial" charset="0"/>
              </a:rPr>
              <a:t>Không xử phạt vi phạm hành chính, không áp dụng biện pháp khắc phục hậu quả hoặc không áp dụng biện pháp xử lý hành chính đối với người vi phạm theo quy định pháp luật;</a:t>
            </a:r>
          </a:p>
          <a:p>
            <a:pPr marL="565150" indent="-457200" algn="just" eaLnBrk="1" hangingPunct="1">
              <a:lnSpc>
                <a:spcPct val="108000"/>
              </a:lnSpc>
              <a:spcBef>
                <a:spcPts val="700"/>
              </a:spcBef>
              <a:spcAft>
                <a:spcPts val="0"/>
              </a:spcAft>
              <a:buClr>
                <a:srgbClr val="FF0000"/>
              </a:buClr>
              <a:buFont typeface="+mj-lt"/>
              <a:buAutoNum type="alphaLcParenR"/>
              <a:defRPr/>
            </a:pPr>
            <a:r>
              <a:rPr lang="en-US" sz="1900" b="1" kern="0" smtClean="0">
                <a:solidFill>
                  <a:srgbClr val="0000FF"/>
                </a:solidFill>
                <a:latin typeface="Arial" charset="0"/>
              </a:rPr>
              <a:t>Áp </a:t>
            </a:r>
            <a:r>
              <a:rPr lang="en-US" sz="1900" b="1" kern="0">
                <a:solidFill>
                  <a:srgbClr val="0000FF"/>
                </a:solidFill>
                <a:latin typeface="Arial" charset="0"/>
              </a:rPr>
              <a:t>dụng hình thức xử phạt, mức xử phạt, biện pháp khắc phục hậu quả không đúng, không đầy đủ đối với hành vi vi phạm hành chính</a:t>
            </a:r>
            <a:r>
              <a:rPr lang="en-US" sz="1900" b="1" kern="0" smtClean="0">
                <a:solidFill>
                  <a:srgbClr val="0000FF"/>
                </a:solidFill>
                <a:latin typeface="Arial" charset="0"/>
              </a:rPr>
              <a:t>;</a:t>
            </a:r>
            <a:endParaRPr lang="en-US" sz="1900" b="1" kern="0">
              <a:solidFill>
                <a:srgbClr val="0000FF"/>
              </a:solidFill>
              <a:latin typeface="Arial" charset="0"/>
            </a:endParaRPr>
          </a:p>
          <a:p>
            <a:pPr marL="565150" indent="-457200" algn="just" eaLnBrk="1" hangingPunct="1">
              <a:lnSpc>
                <a:spcPct val="108000"/>
              </a:lnSpc>
              <a:spcBef>
                <a:spcPts val="700"/>
              </a:spcBef>
              <a:spcAft>
                <a:spcPts val="0"/>
              </a:spcAft>
              <a:buClr>
                <a:srgbClr val="FF0000"/>
              </a:buClr>
              <a:buFont typeface="+mj-lt"/>
              <a:buAutoNum type="alphaLcParenR"/>
              <a:defRPr/>
            </a:pPr>
            <a:r>
              <a:rPr lang="en-US" sz="1900" b="1" kern="0">
                <a:solidFill>
                  <a:srgbClr val="0000FF"/>
                </a:solidFill>
                <a:latin typeface="Arial" charset="0"/>
              </a:rPr>
              <a:t>Kéo dài thời hạn áp dụng biện pháp xử lý hành </a:t>
            </a:r>
            <a:r>
              <a:rPr lang="en-US" sz="1900" b="1" kern="0" smtClean="0">
                <a:solidFill>
                  <a:srgbClr val="0000FF"/>
                </a:solidFill>
                <a:latin typeface="Arial" charset="0"/>
              </a:rPr>
              <a:t>chính;</a:t>
            </a:r>
          </a:p>
          <a:p>
            <a:pPr marL="565150" indent="-457200" algn="just" eaLnBrk="1" hangingPunct="1">
              <a:lnSpc>
                <a:spcPct val="108000"/>
              </a:lnSpc>
              <a:spcBef>
                <a:spcPts val="700"/>
              </a:spcBef>
              <a:spcAft>
                <a:spcPts val="0"/>
              </a:spcAft>
              <a:buClr>
                <a:srgbClr val="FF0000"/>
              </a:buClr>
              <a:buFont typeface="+mj-lt"/>
              <a:buAutoNum type="alphaLcParenR"/>
              <a:defRPr/>
            </a:pPr>
            <a:r>
              <a:rPr lang="en-US" sz="1900" b="1" kern="0" smtClean="0">
                <a:solidFill>
                  <a:srgbClr val="0000FF"/>
                </a:solidFill>
                <a:latin typeface="Arial" charset="0"/>
              </a:rPr>
              <a:t>Can </a:t>
            </a:r>
            <a:r>
              <a:rPr lang="en-US" sz="1900" b="1" kern="0">
                <a:solidFill>
                  <a:srgbClr val="0000FF"/>
                </a:solidFill>
                <a:latin typeface="Arial" charset="0"/>
              </a:rPr>
              <a:t>thiệp trái pháp luật vào việc xử lý vi phạm hành </a:t>
            </a:r>
            <a:r>
              <a:rPr lang="en-US" sz="1900" b="1" kern="0" smtClean="0">
                <a:solidFill>
                  <a:srgbClr val="0000FF"/>
                </a:solidFill>
                <a:latin typeface="Arial" charset="0"/>
              </a:rPr>
              <a:t>chính;</a:t>
            </a:r>
          </a:p>
          <a:p>
            <a:pPr marL="565150" indent="-450850" algn="just" eaLnBrk="1" hangingPunct="1">
              <a:lnSpc>
                <a:spcPct val="108000"/>
              </a:lnSpc>
              <a:spcBef>
                <a:spcPts val="700"/>
              </a:spcBef>
              <a:spcAft>
                <a:spcPts val="0"/>
              </a:spcAft>
              <a:buClr>
                <a:srgbClr val="FF0000"/>
              </a:buClr>
              <a:buNone/>
              <a:defRPr/>
            </a:pPr>
            <a:r>
              <a:rPr lang="en-US" sz="1900" b="1" kern="0" smtClean="0">
                <a:solidFill>
                  <a:srgbClr val="FF0000"/>
                </a:solidFill>
                <a:latin typeface="Arial" charset="0"/>
              </a:rPr>
              <a:t>đ</a:t>
            </a:r>
            <a:r>
              <a:rPr lang="en-US" sz="1900" b="1" kern="0">
                <a:solidFill>
                  <a:srgbClr val="FF0000"/>
                </a:solidFill>
                <a:latin typeface="Arial" charset="0"/>
              </a:rPr>
              <a:t>)</a:t>
            </a:r>
            <a:r>
              <a:rPr lang="en-US" sz="1900" b="1" kern="0">
                <a:solidFill>
                  <a:srgbClr val="0000FF"/>
                </a:solidFill>
                <a:latin typeface="Arial" charset="0"/>
              </a:rPr>
              <a:t> </a:t>
            </a:r>
            <a:r>
              <a:rPr lang="en-US" sz="1900" b="1" kern="0" smtClean="0">
                <a:solidFill>
                  <a:srgbClr val="0000FF"/>
                </a:solidFill>
                <a:latin typeface="Arial" charset="0"/>
              </a:rPr>
              <a:t>  Can </a:t>
            </a:r>
            <a:r>
              <a:rPr lang="en-US" sz="1900" b="1" kern="0">
                <a:solidFill>
                  <a:srgbClr val="0000FF"/>
                </a:solidFill>
                <a:latin typeface="Arial" charset="0"/>
              </a:rPr>
              <a:t>thiệp trái pháp luật vào hoạt động kiểm tra, lợi dụng ảnh hưởng của mình tác động đến người làm nhiệm vụ kiểm </a:t>
            </a:r>
            <a:r>
              <a:rPr lang="en-US" sz="1900" b="1" kern="0" smtClean="0">
                <a:solidFill>
                  <a:srgbClr val="0000FF"/>
                </a:solidFill>
                <a:latin typeface="Arial" charset="0"/>
              </a:rPr>
              <a:t>tra;</a:t>
            </a:r>
          </a:p>
          <a:p>
            <a:pPr marL="565150" indent="-457200" algn="just" eaLnBrk="1" hangingPunct="1">
              <a:lnSpc>
                <a:spcPct val="108000"/>
              </a:lnSpc>
              <a:spcBef>
                <a:spcPts val="700"/>
              </a:spcBef>
              <a:spcAft>
                <a:spcPts val="0"/>
              </a:spcAft>
              <a:buClr>
                <a:srgbClr val="FF0000"/>
              </a:buClr>
              <a:buFont typeface="+mj-lt"/>
              <a:buAutoNum type="alphaLcParenR" startAt="5"/>
              <a:defRPr/>
            </a:pPr>
            <a:r>
              <a:rPr lang="en-US" sz="1900" b="1" kern="0" smtClean="0">
                <a:solidFill>
                  <a:srgbClr val="0000FF"/>
                </a:solidFill>
                <a:latin typeface="Arial" charset="0"/>
              </a:rPr>
              <a:t>Cung </a:t>
            </a:r>
            <a:r>
              <a:rPr lang="en-US" sz="1900" b="1" kern="0">
                <a:solidFill>
                  <a:srgbClr val="0000FF"/>
                </a:solidFill>
                <a:latin typeface="Arial" charset="0"/>
              </a:rPr>
              <a:t>cấp thông tin, tài liệu không chính xác, thiếu trung thực liên quan đến nội dung kiểm </a:t>
            </a:r>
            <a:r>
              <a:rPr lang="en-US" sz="1900" b="1" kern="0" smtClean="0">
                <a:solidFill>
                  <a:srgbClr val="0000FF"/>
                </a:solidFill>
                <a:latin typeface="Arial" charset="0"/>
              </a:rPr>
              <a:t>tra;</a:t>
            </a:r>
          </a:p>
          <a:p>
            <a:pPr marL="565150" indent="-457200" algn="just" eaLnBrk="1" hangingPunct="1">
              <a:lnSpc>
                <a:spcPct val="108000"/>
              </a:lnSpc>
              <a:spcBef>
                <a:spcPts val="700"/>
              </a:spcBef>
              <a:spcAft>
                <a:spcPts val="0"/>
              </a:spcAft>
              <a:buClr>
                <a:srgbClr val="FF0000"/>
              </a:buClr>
              <a:buFont typeface="+mj-lt"/>
              <a:buAutoNum type="alphaLcParenR" startAt="7"/>
              <a:defRPr/>
            </a:pPr>
            <a:r>
              <a:rPr lang="en-US" sz="1900" b="1" kern="0" smtClean="0">
                <a:solidFill>
                  <a:srgbClr val="0000FF"/>
                </a:solidFill>
                <a:latin typeface="Arial" charset="0"/>
              </a:rPr>
              <a:t>Không </a:t>
            </a:r>
            <a:r>
              <a:rPr lang="en-US" sz="1900" b="1" kern="0">
                <a:solidFill>
                  <a:srgbClr val="0000FF"/>
                </a:solidFill>
                <a:latin typeface="Arial" charset="0"/>
              </a:rPr>
              <a:t>thực hiện kết luận kiểm tra.</a:t>
            </a:r>
          </a:p>
          <a:p>
            <a:pPr marL="565150" indent="-457200" algn="just" eaLnBrk="1" hangingPunct="1">
              <a:lnSpc>
                <a:spcPct val="108000"/>
              </a:lnSpc>
              <a:spcBef>
                <a:spcPts val="700"/>
              </a:spcBef>
              <a:spcAft>
                <a:spcPts val="0"/>
              </a:spcAft>
              <a:buClr>
                <a:srgbClr val="FF0000"/>
              </a:buClr>
              <a:buFont typeface="+mj-lt"/>
              <a:buAutoNum type="arabicPeriod" startAt="2"/>
              <a:defRPr/>
            </a:pPr>
            <a:endParaRPr lang="en-US" sz="1900" b="1" kern="0">
              <a:solidFill>
                <a:srgbClr val="0000FF"/>
              </a:solidFill>
              <a:latin typeface="Arial" charset="0"/>
            </a:endParaRPr>
          </a:p>
        </p:txBody>
      </p:sp>
    </p:spTree>
    <p:extLst>
      <p:ext uri="{BB962C8B-B14F-4D97-AF65-F5344CB8AC3E}">
        <p14:creationId xmlns:p14="http://schemas.microsoft.com/office/powerpoint/2010/main" val="99674086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marL="565150" indent="-457200" algn="ctr" eaLnBrk="1" hangingPunct="1">
              <a:lnSpc>
                <a:spcPct val="114000"/>
              </a:lnSpc>
              <a:spcBef>
                <a:spcPts val="1200"/>
              </a:spcBef>
              <a:spcAft>
                <a:spcPts val="0"/>
              </a:spcAft>
              <a:defRPr/>
            </a:pPr>
            <a:r>
              <a:rPr lang="en-US" sz="2800" b="1" smtClean="0">
                <a:solidFill>
                  <a:srgbClr val="FF0000"/>
                </a:solidFill>
                <a:latin typeface="Arial" panose="020B0604020202020204" pitchFamily="34" charset="0"/>
                <a:cs typeface="Arial" panose="020B0604020202020204" pitchFamily="34" charset="0"/>
              </a:rPr>
              <a:t>Điều </a:t>
            </a:r>
            <a:r>
              <a:rPr lang="en-US" sz="2800" b="1">
                <a:solidFill>
                  <a:srgbClr val="FF0000"/>
                </a:solidFill>
                <a:latin typeface="Arial" panose="020B0604020202020204" pitchFamily="34" charset="0"/>
                <a:cs typeface="Arial" panose="020B0604020202020204" pitchFamily="34" charset="0"/>
              </a:rPr>
              <a:t>25. Cảnh cáo</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03000"/>
              </a:lnSpc>
              <a:spcBef>
                <a:spcPts val="600"/>
              </a:spcBef>
              <a:spcAft>
                <a:spcPts val="0"/>
              </a:spcAft>
              <a:buClr>
                <a:srgbClr val="FF0000"/>
              </a:buClr>
              <a:buFont typeface="+mj-lt"/>
              <a:buAutoNum type="arabicPeriod" startAt="3"/>
              <a:defRPr/>
            </a:pPr>
            <a:r>
              <a:rPr lang="en-US" sz="1850" b="1" kern="0" smtClean="0">
                <a:solidFill>
                  <a:srgbClr val="0000FF"/>
                </a:solidFill>
                <a:latin typeface="Arial" charset="0"/>
              </a:rPr>
              <a:t>Hình </a:t>
            </a:r>
            <a:r>
              <a:rPr lang="en-US" sz="1850" b="1" kern="0">
                <a:solidFill>
                  <a:srgbClr val="0000FF"/>
                </a:solidFill>
                <a:latin typeface="Arial" charset="0"/>
              </a:rPr>
              <a:t>thức kỷ luật cảnh cáo áp dụng đối với </a:t>
            </a:r>
            <a:r>
              <a:rPr lang="en-US" sz="1850" b="1" kern="0">
                <a:solidFill>
                  <a:srgbClr val="FF0000"/>
                </a:solidFill>
                <a:latin typeface="Arial" charset="0"/>
              </a:rPr>
              <a:t>viên chức </a:t>
            </a:r>
            <a:r>
              <a:rPr lang="en-US" sz="1850" b="1" kern="0">
                <a:solidFill>
                  <a:srgbClr val="0000FF"/>
                </a:solidFill>
                <a:latin typeface="Arial" charset="0"/>
              </a:rPr>
              <a:t>có một trong các hành vi vi phạm trong thi hành pháp luật về xử lý vi phạm hành chính sau </a:t>
            </a:r>
            <a:r>
              <a:rPr lang="en-US" sz="1850" b="1" kern="0" smtClean="0">
                <a:solidFill>
                  <a:srgbClr val="0000FF"/>
                </a:solidFill>
                <a:latin typeface="Arial" charset="0"/>
              </a:rPr>
              <a:t>đây:</a:t>
            </a:r>
          </a:p>
          <a:p>
            <a:pPr marL="565150" indent="-457200" algn="just" eaLnBrk="1" hangingPunct="1">
              <a:lnSpc>
                <a:spcPct val="103000"/>
              </a:lnSpc>
              <a:spcBef>
                <a:spcPts val="600"/>
              </a:spcBef>
              <a:spcAft>
                <a:spcPts val="0"/>
              </a:spcAft>
              <a:buClr>
                <a:srgbClr val="FF0000"/>
              </a:buClr>
              <a:buFont typeface="+mj-lt"/>
              <a:buAutoNum type="alphaLcParenR"/>
              <a:defRPr/>
            </a:pPr>
            <a:r>
              <a:rPr lang="en-US" sz="1850" b="1" kern="0" smtClean="0">
                <a:solidFill>
                  <a:srgbClr val="0000FF"/>
                </a:solidFill>
                <a:latin typeface="Arial" charset="0"/>
              </a:rPr>
              <a:t>Can </a:t>
            </a:r>
            <a:r>
              <a:rPr lang="en-US" sz="1850" b="1" kern="0">
                <a:solidFill>
                  <a:srgbClr val="0000FF"/>
                </a:solidFill>
                <a:latin typeface="Arial" charset="0"/>
              </a:rPr>
              <a:t>thiệp trái pháp luật vào việc xử lý vi phạm hành </a:t>
            </a:r>
            <a:r>
              <a:rPr lang="en-US" sz="1850" b="1" kern="0" smtClean="0">
                <a:solidFill>
                  <a:srgbClr val="0000FF"/>
                </a:solidFill>
                <a:latin typeface="Arial" charset="0"/>
              </a:rPr>
              <a:t>chính;</a:t>
            </a:r>
          </a:p>
          <a:p>
            <a:pPr marL="565150" indent="-457200" algn="just" eaLnBrk="1" hangingPunct="1">
              <a:lnSpc>
                <a:spcPct val="103000"/>
              </a:lnSpc>
              <a:spcBef>
                <a:spcPts val="600"/>
              </a:spcBef>
              <a:spcAft>
                <a:spcPts val="0"/>
              </a:spcAft>
              <a:buClr>
                <a:srgbClr val="FF0000"/>
              </a:buClr>
              <a:buFont typeface="+mj-lt"/>
              <a:buAutoNum type="alphaLcParenR"/>
              <a:defRPr/>
            </a:pPr>
            <a:r>
              <a:rPr lang="en-US" sz="1850" b="1" kern="0" smtClean="0">
                <a:solidFill>
                  <a:srgbClr val="0000FF"/>
                </a:solidFill>
                <a:latin typeface="Arial" charset="0"/>
              </a:rPr>
              <a:t>Can </a:t>
            </a:r>
            <a:r>
              <a:rPr lang="en-US" sz="1850" b="1" kern="0">
                <a:solidFill>
                  <a:srgbClr val="0000FF"/>
                </a:solidFill>
                <a:latin typeface="Arial" charset="0"/>
              </a:rPr>
              <a:t>thiệp trái pháp luật vào hoạt động kiểm tra, lợi dụng ảnh hưởng của mình tác động đến người làm nhiệm vụ kiểm </a:t>
            </a:r>
            <a:r>
              <a:rPr lang="en-US" sz="1850" b="1" kern="0" smtClean="0">
                <a:solidFill>
                  <a:srgbClr val="0000FF"/>
                </a:solidFill>
                <a:latin typeface="Arial" charset="0"/>
              </a:rPr>
              <a:t>tra;</a:t>
            </a:r>
          </a:p>
          <a:p>
            <a:pPr marL="565150" indent="-457200" algn="just" eaLnBrk="1" hangingPunct="1">
              <a:lnSpc>
                <a:spcPct val="103000"/>
              </a:lnSpc>
              <a:spcBef>
                <a:spcPts val="600"/>
              </a:spcBef>
              <a:spcAft>
                <a:spcPts val="0"/>
              </a:spcAft>
              <a:buClr>
                <a:srgbClr val="FF0000"/>
              </a:buClr>
              <a:buFont typeface="+mj-lt"/>
              <a:buAutoNum type="alphaLcParenR"/>
              <a:defRPr/>
            </a:pPr>
            <a:r>
              <a:rPr lang="en-US" sz="1850" b="1" kern="0" smtClean="0">
                <a:solidFill>
                  <a:srgbClr val="0000FF"/>
                </a:solidFill>
                <a:latin typeface="Arial" charset="0"/>
              </a:rPr>
              <a:t>Cung </a:t>
            </a:r>
            <a:r>
              <a:rPr lang="en-US" sz="1850" b="1" kern="0">
                <a:solidFill>
                  <a:srgbClr val="0000FF"/>
                </a:solidFill>
                <a:latin typeface="Arial" charset="0"/>
              </a:rPr>
              <a:t>cấp thông tin, tài liệu không chính xác, thiếu trung thực liên quan đến nội dung kiểm </a:t>
            </a:r>
            <a:r>
              <a:rPr lang="en-US" sz="1850" b="1" kern="0" smtClean="0">
                <a:solidFill>
                  <a:srgbClr val="0000FF"/>
                </a:solidFill>
                <a:latin typeface="Arial" charset="0"/>
              </a:rPr>
              <a:t>tra;</a:t>
            </a:r>
          </a:p>
          <a:p>
            <a:pPr marL="565150" indent="-457200" algn="just" eaLnBrk="1" hangingPunct="1">
              <a:lnSpc>
                <a:spcPct val="103000"/>
              </a:lnSpc>
              <a:spcBef>
                <a:spcPts val="600"/>
              </a:spcBef>
              <a:spcAft>
                <a:spcPts val="0"/>
              </a:spcAft>
              <a:buClr>
                <a:srgbClr val="FF0000"/>
              </a:buClr>
              <a:buFont typeface="+mj-lt"/>
              <a:buAutoNum type="alphaLcParenR"/>
              <a:defRPr/>
            </a:pPr>
            <a:r>
              <a:rPr lang="en-US" sz="1850" b="1" kern="0" smtClean="0">
                <a:solidFill>
                  <a:srgbClr val="0000FF"/>
                </a:solidFill>
                <a:latin typeface="Arial" charset="0"/>
              </a:rPr>
              <a:t>Không </a:t>
            </a:r>
            <a:r>
              <a:rPr lang="en-US" sz="1850" b="1" kern="0">
                <a:solidFill>
                  <a:srgbClr val="0000FF"/>
                </a:solidFill>
                <a:latin typeface="Arial" charset="0"/>
              </a:rPr>
              <a:t>thực hiện kết luận kiểm </a:t>
            </a:r>
            <a:r>
              <a:rPr lang="en-US" sz="1850" b="1" kern="0" smtClean="0">
                <a:solidFill>
                  <a:srgbClr val="0000FF"/>
                </a:solidFill>
                <a:latin typeface="Arial" charset="0"/>
              </a:rPr>
              <a:t>tra;</a:t>
            </a:r>
          </a:p>
          <a:p>
            <a:pPr marL="565150" indent="-450850" algn="just" eaLnBrk="1" hangingPunct="1">
              <a:lnSpc>
                <a:spcPct val="103000"/>
              </a:lnSpc>
              <a:spcBef>
                <a:spcPts val="600"/>
              </a:spcBef>
              <a:spcAft>
                <a:spcPts val="0"/>
              </a:spcAft>
              <a:buClr>
                <a:srgbClr val="FF0000"/>
              </a:buClr>
              <a:buNone/>
              <a:defRPr/>
            </a:pPr>
            <a:r>
              <a:rPr lang="en-US" sz="1850" b="1" kern="0" smtClean="0">
                <a:solidFill>
                  <a:srgbClr val="FF0000"/>
                </a:solidFill>
                <a:latin typeface="Arial" charset="0"/>
              </a:rPr>
              <a:t>đ)</a:t>
            </a:r>
            <a:r>
              <a:rPr lang="en-US" sz="1850" b="1" kern="0" smtClean="0">
                <a:solidFill>
                  <a:srgbClr val="0000FF"/>
                </a:solidFill>
                <a:latin typeface="Arial" charset="0"/>
              </a:rPr>
              <a:t>   Sử </a:t>
            </a:r>
            <a:r>
              <a:rPr lang="en-US" sz="1850" b="1" kern="0">
                <a:solidFill>
                  <a:srgbClr val="0000FF"/>
                </a:solidFill>
                <a:latin typeface="Arial" charset="0"/>
              </a:rPr>
              <a:t>dụng tiền thu được từ tiền nộp phạt vi phạm hành chính, tiền nộp do chậm thi hành quyết định xử phạt tiền, tiền bán, thanh lý tang vật, phương tiện vi phạm hành chính bị tịch thu và các khoản tiền khác thu được từ xử phạt vi phạm hành chính trái quy định của pháp luật về ngân sách nhà </a:t>
            </a:r>
            <a:r>
              <a:rPr lang="en-US" sz="1850" b="1" kern="0" smtClean="0">
                <a:solidFill>
                  <a:srgbClr val="0000FF"/>
                </a:solidFill>
                <a:latin typeface="Arial" charset="0"/>
              </a:rPr>
              <a:t>nước.</a:t>
            </a:r>
          </a:p>
          <a:p>
            <a:pPr marL="565150" indent="-457200" algn="just" eaLnBrk="1" hangingPunct="1">
              <a:lnSpc>
                <a:spcPct val="103000"/>
              </a:lnSpc>
              <a:spcBef>
                <a:spcPts val="600"/>
              </a:spcBef>
              <a:spcAft>
                <a:spcPts val="0"/>
              </a:spcAft>
              <a:buClr>
                <a:srgbClr val="FF0000"/>
              </a:buClr>
              <a:buFont typeface="+mj-lt"/>
              <a:buAutoNum type="arabicPeriod" startAt="4"/>
              <a:defRPr/>
            </a:pPr>
            <a:r>
              <a:rPr lang="en-US" sz="1850" b="1" kern="0" smtClean="0">
                <a:solidFill>
                  <a:srgbClr val="0000FF"/>
                </a:solidFill>
                <a:latin typeface="Arial" charset="0"/>
              </a:rPr>
              <a:t>Hình thức kỷ luật cảnh cáo áp dụng đối với </a:t>
            </a:r>
            <a:r>
              <a:rPr lang="en-US" sz="1850" b="1" kern="0" smtClean="0">
                <a:solidFill>
                  <a:srgbClr val="FF0000"/>
                </a:solidFill>
                <a:latin typeface="Arial" charset="0"/>
              </a:rPr>
              <a:t>công chức giữ chức vụ lãnh đạo, quản lý</a:t>
            </a:r>
            <a:r>
              <a:rPr lang="en-US" sz="1850" b="1" kern="0" smtClean="0">
                <a:solidFill>
                  <a:srgbClr val="0000FF"/>
                </a:solidFill>
                <a:latin typeface="Arial" charset="0"/>
              </a:rPr>
              <a:t>, </a:t>
            </a:r>
            <a:r>
              <a:rPr lang="en-US" sz="1850" b="1" kern="0" smtClean="0">
                <a:solidFill>
                  <a:srgbClr val="009900"/>
                </a:solidFill>
                <a:latin typeface="Arial" charset="0"/>
              </a:rPr>
              <a:t>viên chức quản lý </a:t>
            </a:r>
            <a:r>
              <a:rPr lang="en-US" sz="1850" b="1" kern="0" smtClean="0">
                <a:solidFill>
                  <a:srgbClr val="0000FF"/>
                </a:solidFill>
                <a:latin typeface="Arial" charset="0"/>
              </a:rPr>
              <a:t>có hành vi thiếu trách nhiệm trong việc chỉ đạo thực hiện kết luận kiểm tra.</a:t>
            </a:r>
            <a:endParaRPr lang="en-US" sz="1850" b="1" kern="0">
              <a:solidFill>
                <a:srgbClr val="0000FF"/>
              </a:solidFill>
              <a:latin typeface="Arial" charset="0"/>
            </a:endParaRPr>
          </a:p>
        </p:txBody>
      </p:sp>
    </p:spTree>
    <p:extLst>
      <p:ext uri="{BB962C8B-B14F-4D97-AF65-F5344CB8AC3E}">
        <p14:creationId xmlns:p14="http://schemas.microsoft.com/office/powerpoint/2010/main" val="235874121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Wingdings" panose="05000000000000000000" pitchFamily="2" charset="2"/>
              <a:buChar char="v"/>
              <a:defRPr/>
            </a:pPr>
            <a:r>
              <a:rPr lang="en-US" sz="2200" b="1">
                <a:solidFill>
                  <a:srgbClr val="FF0000"/>
                </a:solidFill>
                <a:latin typeface="Arial" panose="020B0604020202020204" pitchFamily="34" charset="0"/>
                <a:cs typeface="Arial" panose="020B0604020202020204" pitchFamily="34" charset="0"/>
              </a:rPr>
              <a:t>Điều 26. Hạ bậc </a:t>
            </a:r>
            <a:r>
              <a:rPr lang="en-US" sz="2200" b="1" smtClean="0">
                <a:solidFill>
                  <a:srgbClr val="FF0000"/>
                </a:solidFill>
                <a:latin typeface="Arial" panose="020B0604020202020204" pitchFamily="34" charset="0"/>
                <a:cs typeface="Arial" panose="020B0604020202020204" pitchFamily="34" charset="0"/>
              </a:rPr>
              <a:t>lương</a:t>
            </a:r>
          </a:p>
          <a:p>
            <a:pPr marL="565150" indent="0" algn="just" eaLnBrk="1" hangingPunct="1">
              <a:lnSpc>
                <a:spcPct val="114000"/>
              </a:lnSpc>
              <a:spcBef>
                <a:spcPts val="1200"/>
              </a:spcBef>
              <a:spcAft>
                <a:spcPts val="0"/>
              </a:spcAft>
              <a:buClr>
                <a:srgbClr val="FF0000"/>
              </a:buClr>
              <a:buNone/>
              <a:defRPr/>
            </a:pPr>
            <a:r>
              <a:rPr lang="en-US" sz="2200" b="1" kern="0" smtClean="0">
                <a:solidFill>
                  <a:srgbClr val="0000FF"/>
                </a:solidFill>
                <a:latin typeface="Arial" charset="0"/>
              </a:rPr>
              <a:t>Hình </a:t>
            </a:r>
            <a:r>
              <a:rPr lang="en-US" sz="2200" b="1" kern="0">
                <a:solidFill>
                  <a:srgbClr val="0000FF"/>
                </a:solidFill>
                <a:latin typeface="Arial" charset="0"/>
              </a:rPr>
              <a:t>thức kỷ luật hạ bậc lương áp dụng đối với </a:t>
            </a:r>
            <a:r>
              <a:rPr lang="en-US" sz="2200" b="1" kern="0">
                <a:solidFill>
                  <a:srgbClr val="FF0066"/>
                </a:solidFill>
                <a:latin typeface="Arial" charset="0"/>
              </a:rPr>
              <a:t>công chức không giữ chức vụ lãnh đạo, quản lý </a:t>
            </a:r>
            <a:r>
              <a:rPr lang="en-US" sz="2200" b="1" kern="0">
                <a:solidFill>
                  <a:srgbClr val="0000FF"/>
                </a:solidFill>
                <a:latin typeface="Arial" charset="0"/>
              </a:rPr>
              <a:t>có hành vi sử dụng tiền thu được từ tiền nộp phạt vi phạm hành chính, tiền nộp do chậm thi hành quyết định xử phạt tiền, tiền bán, thanh lý tang vật, phương tiện vi phạm hành chính bị tịch thu và các khoản tiền khác thu được từ xử phạt vi phạm hành chính trái quy định của pháp luật về ngân sách nhà </a:t>
            </a:r>
            <a:r>
              <a:rPr lang="en-US" sz="2200" b="1" kern="0" smtClean="0">
                <a:solidFill>
                  <a:srgbClr val="0000FF"/>
                </a:solidFill>
                <a:latin typeface="Arial" charset="0"/>
              </a:rPr>
              <a:t>nước.</a:t>
            </a:r>
          </a:p>
          <a:p>
            <a:pPr marL="565150" indent="-457200" algn="just" eaLnBrk="1" hangingPunct="1">
              <a:lnSpc>
                <a:spcPct val="114000"/>
              </a:lnSpc>
              <a:spcBef>
                <a:spcPts val="1200"/>
              </a:spcBef>
              <a:spcAft>
                <a:spcPts val="0"/>
              </a:spcAft>
              <a:buClr>
                <a:srgbClr val="FF0000"/>
              </a:buClr>
              <a:buFont typeface="Wingdings" panose="05000000000000000000" pitchFamily="2" charset="2"/>
              <a:buChar char="v"/>
              <a:defRPr/>
            </a:pPr>
            <a:r>
              <a:rPr lang="en-US" sz="2200" b="1" kern="0" smtClean="0">
                <a:solidFill>
                  <a:srgbClr val="FF0000"/>
                </a:solidFill>
                <a:latin typeface="Arial" charset="0"/>
              </a:rPr>
              <a:t>Điều </a:t>
            </a:r>
            <a:r>
              <a:rPr lang="en-US" sz="2200" b="1" kern="0">
                <a:solidFill>
                  <a:srgbClr val="FF0000"/>
                </a:solidFill>
                <a:latin typeface="Arial" charset="0"/>
              </a:rPr>
              <a:t>27. Giáng </a:t>
            </a:r>
            <a:r>
              <a:rPr lang="en-US" sz="2200" b="1" kern="0" smtClean="0">
                <a:solidFill>
                  <a:srgbClr val="FF0000"/>
                </a:solidFill>
                <a:latin typeface="Arial" charset="0"/>
              </a:rPr>
              <a:t>chức</a:t>
            </a:r>
          </a:p>
          <a:p>
            <a:pPr marL="565150" indent="0" algn="just" eaLnBrk="1" hangingPunct="1">
              <a:lnSpc>
                <a:spcPct val="114000"/>
              </a:lnSpc>
              <a:spcBef>
                <a:spcPts val="1200"/>
              </a:spcBef>
              <a:spcAft>
                <a:spcPts val="0"/>
              </a:spcAft>
              <a:buClr>
                <a:srgbClr val="FF0000"/>
              </a:buClr>
              <a:buNone/>
              <a:defRPr/>
            </a:pPr>
            <a:r>
              <a:rPr lang="en-US" sz="2200" b="1" kern="0" smtClean="0">
                <a:solidFill>
                  <a:srgbClr val="0000FF"/>
                </a:solidFill>
                <a:latin typeface="Arial" charset="0"/>
              </a:rPr>
              <a:t>Hình </a:t>
            </a:r>
            <a:r>
              <a:rPr lang="en-US" sz="2200" b="1" kern="0">
                <a:solidFill>
                  <a:srgbClr val="0000FF"/>
                </a:solidFill>
                <a:latin typeface="Arial" charset="0"/>
              </a:rPr>
              <a:t>thức kỷ luật giáng chức áp dụng đối với </a:t>
            </a:r>
            <a:r>
              <a:rPr lang="en-US" sz="2200" b="1" kern="0">
                <a:solidFill>
                  <a:srgbClr val="FF0066"/>
                </a:solidFill>
                <a:latin typeface="Arial" charset="0"/>
              </a:rPr>
              <a:t>công chức giữ chức vụ lãnh đạo, quản lý </a:t>
            </a:r>
            <a:r>
              <a:rPr lang="en-US" sz="2200" b="1" kern="0">
                <a:solidFill>
                  <a:srgbClr val="0000FF"/>
                </a:solidFill>
                <a:latin typeface="Arial" charset="0"/>
              </a:rPr>
              <a:t>có hành vi không thực hiện kết luận kiểm tra</a:t>
            </a:r>
            <a:r>
              <a:rPr lang="en-US" sz="2200" b="1" kern="0" smtClean="0">
                <a:solidFill>
                  <a:srgbClr val="0000FF"/>
                </a:solidFill>
                <a:latin typeface="Arial" charset="0"/>
              </a:rPr>
              <a:t>.</a:t>
            </a:r>
            <a:endParaRPr lang="en-US" sz="2200" b="1" kern="0">
              <a:solidFill>
                <a:srgbClr val="0000FF"/>
              </a:solidFill>
              <a:latin typeface="Arial" charset="0"/>
            </a:endParaRPr>
          </a:p>
        </p:txBody>
      </p:sp>
    </p:spTree>
    <p:extLst>
      <p:ext uri="{BB962C8B-B14F-4D97-AF65-F5344CB8AC3E}">
        <p14:creationId xmlns:p14="http://schemas.microsoft.com/office/powerpoint/2010/main" val="151405389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marL="565150" indent="-457200" algn="ctr" eaLnBrk="1" hangingPunct="1">
              <a:lnSpc>
                <a:spcPct val="114000"/>
              </a:lnSpc>
              <a:spcBef>
                <a:spcPts val="1200"/>
              </a:spcBef>
              <a:spcAft>
                <a:spcPts val="0"/>
              </a:spcAft>
              <a:defRPr/>
            </a:pPr>
            <a:r>
              <a:rPr lang="en-US" sz="2800" b="1" smtClean="0">
                <a:solidFill>
                  <a:srgbClr val="FF0000"/>
                </a:solidFill>
                <a:latin typeface="Arial" panose="020B0604020202020204" pitchFamily="34" charset="0"/>
                <a:cs typeface="Arial" panose="020B0604020202020204" pitchFamily="34" charset="0"/>
              </a:rPr>
              <a:t>Điều </a:t>
            </a:r>
            <a:r>
              <a:rPr lang="en-US" sz="2800" b="1">
                <a:solidFill>
                  <a:srgbClr val="FF0000"/>
                </a:solidFill>
                <a:latin typeface="Arial" panose="020B0604020202020204" pitchFamily="34" charset="0"/>
                <a:cs typeface="Arial" panose="020B0604020202020204" pitchFamily="34" charset="0"/>
              </a:rPr>
              <a:t>28. Cách chức</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spcBef>
                <a:spcPts val="200"/>
              </a:spcBef>
              <a:spcAft>
                <a:spcPts val="0"/>
              </a:spcAft>
              <a:buClr>
                <a:srgbClr val="FF0000"/>
              </a:buClr>
              <a:buFont typeface="+mj-lt"/>
              <a:buAutoNum type="arabicPeriod"/>
              <a:defRPr/>
            </a:pPr>
            <a:r>
              <a:rPr lang="en-US" sz="1800" b="1" kern="0" smtClean="0">
                <a:solidFill>
                  <a:srgbClr val="0000FF"/>
                </a:solidFill>
                <a:latin typeface="Arial" charset="0"/>
              </a:rPr>
              <a:t>Hình </a:t>
            </a:r>
            <a:r>
              <a:rPr lang="en-US" sz="1800" b="1" kern="0">
                <a:solidFill>
                  <a:srgbClr val="0000FF"/>
                </a:solidFill>
                <a:latin typeface="Arial" charset="0"/>
              </a:rPr>
              <a:t>thức kỷ luật cách chức áp dụng đối với </a:t>
            </a:r>
            <a:r>
              <a:rPr lang="en-US" sz="1800" b="1" kern="0">
                <a:solidFill>
                  <a:srgbClr val="FF0000"/>
                </a:solidFill>
                <a:latin typeface="Arial" charset="0"/>
              </a:rPr>
              <a:t>cán bộ </a:t>
            </a:r>
            <a:r>
              <a:rPr lang="en-US" sz="1800" b="1" kern="0">
                <a:solidFill>
                  <a:srgbClr val="0000FF"/>
                </a:solidFill>
                <a:latin typeface="Arial" charset="0"/>
              </a:rPr>
              <a:t>có một trong các hành vi vi phạm trong thi hành pháp luật về xử lý </a:t>
            </a:r>
            <a:r>
              <a:rPr lang="en-US" sz="1800" b="1" kern="0" smtClean="0">
                <a:solidFill>
                  <a:srgbClr val="0000FF"/>
                </a:solidFill>
                <a:latin typeface="Arial" charset="0"/>
              </a:rPr>
              <a:t>VPHC sau đây:</a:t>
            </a:r>
          </a:p>
          <a:p>
            <a:pPr marL="565150" indent="-457200" algn="just" eaLnBrk="1" hangingPunct="1">
              <a:spcBef>
                <a:spcPts val="200"/>
              </a:spcBef>
              <a:spcAft>
                <a:spcPts val="0"/>
              </a:spcAft>
              <a:buClr>
                <a:srgbClr val="FF0000"/>
              </a:buClr>
              <a:buFont typeface="+mj-lt"/>
              <a:buAutoNum type="alphaLcParenR"/>
              <a:defRPr/>
            </a:pPr>
            <a:r>
              <a:rPr lang="en-US" sz="1800" b="1" kern="0" smtClean="0">
                <a:solidFill>
                  <a:srgbClr val="0000FF"/>
                </a:solidFill>
                <a:latin typeface="Arial" charset="0"/>
              </a:rPr>
              <a:t>Giữ </a:t>
            </a:r>
            <a:r>
              <a:rPr lang="en-US" sz="1800" b="1" kern="0">
                <a:solidFill>
                  <a:srgbClr val="0000FF"/>
                </a:solidFill>
                <a:latin typeface="Arial" charset="0"/>
              </a:rPr>
              <a:t>lại vụ vi phạm có dấu hiệu tội phạm để xử lý </a:t>
            </a:r>
            <a:r>
              <a:rPr lang="en-US" sz="1800" b="1" kern="0" smtClean="0">
                <a:solidFill>
                  <a:srgbClr val="0000FF"/>
                </a:solidFill>
                <a:latin typeface="Arial" charset="0"/>
              </a:rPr>
              <a:t>VPHC;</a:t>
            </a:r>
          </a:p>
          <a:p>
            <a:pPr marL="565150" indent="-457200" algn="just" eaLnBrk="1" hangingPunct="1">
              <a:spcBef>
                <a:spcPts val="200"/>
              </a:spcBef>
              <a:spcAft>
                <a:spcPts val="0"/>
              </a:spcAft>
              <a:buClr>
                <a:srgbClr val="FF0000"/>
              </a:buClr>
              <a:buFont typeface="+mj-lt"/>
              <a:buAutoNum type="alphaLcParenR"/>
              <a:defRPr/>
            </a:pPr>
            <a:r>
              <a:rPr lang="en-US" sz="1800" b="1" kern="0" smtClean="0">
                <a:solidFill>
                  <a:srgbClr val="0000FF"/>
                </a:solidFill>
                <a:latin typeface="Arial" charset="0"/>
              </a:rPr>
              <a:t>Sử </a:t>
            </a:r>
            <a:r>
              <a:rPr lang="en-US" sz="1800" b="1" kern="0">
                <a:solidFill>
                  <a:srgbClr val="0000FF"/>
                </a:solidFill>
                <a:latin typeface="Arial" charset="0"/>
              </a:rPr>
              <a:t>dụng tiền thu được từ tiền nộp phạt VPHC</a:t>
            </a:r>
            <a:r>
              <a:rPr lang="en-US" sz="1800" b="1" kern="0" smtClean="0">
                <a:solidFill>
                  <a:srgbClr val="0000FF"/>
                </a:solidFill>
                <a:latin typeface="Arial" charset="0"/>
              </a:rPr>
              <a:t>, </a:t>
            </a:r>
            <a:r>
              <a:rPr lang="en-US" sz="1800" b="1" kern="0">
                <a:solidFill>
                  <a:srgbClr val="0000FF"/>
                </a:solidFill>
                <a:latin typeface="Arial" charset="0"/>
              </a:rPr>
              <a:t>tiền nộp do chậm thi hành quyết định xử phạt tiền, tiền bán, thanh lý tang vật, phương tiện VPHC</a:t>
            </a:r>
            <a:r>
              <a:rPr lang="en-US" sz="1800" b="1" kern="0" smtClean="0">
                <a:solidFill>
                  <a:srgbClr val="0000FF"/>
                </a:solidFill>
                <a:latin typeface="Arial" charset="0"/>
              </a:rPr>
              <a:t> </a:t>
            </a:r>
            <a:r>
              <a:rPr lang="en-US" sz="1800" b="1" kern="0">
                <a:solidFill>
                  <a:srgbClr val="0000FF"/>
                </a:solidFill>
                <a:latin typeface="Arial" charset="0"/>
              </a:rPr>
              <a:t>bị tịch thu và các khoản tiền khác thu được từ xử phạt VPHC</a:t>
            </a:r>
            <a:r>
              <a:rPr lang="en-US" sz="1800" b="1" kern="0" smtClean="0">
                <a:solidFill>
                  <a:srgbClr val="0000FF"/>
                </a:solidFill>
                <a:latin typeface="Arial" charset="0"/>
              </a:rPr>
              <a:t> </a:t>
            </a:r>
            <a:r>
              <a:rPr lang="en-US" sz="1800" b="1" kern="0">
                <a:solidFill>
                  <a:srgbClr val="0000FF"/>
                </a:solidFill>
                <a:latin typeface="Arial" charset="0"/>
              </a:rPr>
              <a:t>trái quy định của pháp luật về </a:t>
            </a:r>
            <a:r>
              <a:rPr lang="en-US" sz="1800" b="1" kern="0" smtClean="0">
                <a:solidFill>
                  <a:srgbClr val="0000FF"/>
                </a:solidFill>
                <a:latin typeface="Arial" charset="0"/>
              </a:rPr>
              <a:t>NSNN;</a:t>
            </a:r>
          </a:p>
          <a:p>
            <a:pPr marL="565150" indent="-457200" algn="just" eaLnBrk="1" hangingPunct="1">
              <a:spcBef>
                <a:spcPts val="200"/>
              </a:spcBef>
              <a:spcAft>
                <a:spcPts val="0"/>
              </a:spcAft>
              <a:buClr>
                <a:srgbClr val="FF0000"/>
              </a:buClr>
              <a:buFont typeface="+mj-lt"/>
              <a:buAutoNum type="alphaLcParenR"/>
              <a:defRPr/>
            </a:pPr>
            <a:r>
              <a:rPr lang="en-US" sz="1800" b="1" kern="0" smtClean="0">
                <a:solidFill>
                  <a:srgbClr val="0000FF"/>
                </a:solidFill>
                <a:latin typeface="Arial" charset="0"/>
              </a:rPr>
              <a:t>Giả </a:t>
            </a:r>
            <a:r>
              <a:rPr lang="en-US" sz="1800" b="1" kern="0">
                <a:solidFill>
                  <a:srgbClr val="0000FF"/>
                </a:solidFill>
                <a:latin typeface="Arial" charset="0"/>
              </a:rPr>
              <a:t>mạo, làm sai lệch hồ sơ xử phạt VPHC</a:t>
            </a:r>
            <a:r>
              <a:rPr lang="en-US" sz="1800" b="1" kern="0" smtClean="0">
                <a:solidFill>
                  <a:srgbClr val="0000FF"/>
                </a:solidFill>
                <a:latin typeface="Arial" charset="0"/>
              </a:rPr>
              <a:t>, </a:t>
            </a:r>
            <a:r>
              <a:rPr lang="en-US" sz="1800" b="1" kern="0">
                <a:solidFill>
                  <a:srgbClr val="0000FF"/>
                </a:solidFill>
                <a:latin typeface="Arial" charset="0"/>
              </a:rPr>
              <a:t>hồ sơ áp dụng biện pháp xử lý hành </a:t>
            </a:r>
            <a:r>
              <a:rPr lang="en-US" sz="1800" b="1" kern="0" smtClean="0">
                <a:solidFill>
                  <a:srgbClr val="0000FF"/>
                </a:solidFill>
                <a:latin typeface="Arial" charset="0"/>
              </a:rPr>
              <a:t>chính;</a:t>
            </a:r>
          </a:p>
          <a:p>
            <a:pPr marL="565150" indent="-457200" algn="just" eaLnBrk="1" hangingPunct="1">
              <a:spcBef>
                <a:spcPts val="200"/>
              </a:spcBef>
              <a:spcAft>
                <a:spcPts val="0"/>
              </a:spcAft>
              <a:buClr>
                <a:srgbClr val="FF0000"/>
              </a:buClr>
              <a:buFont typeface="+mj-lt"/>
              <a:buAutoNum type="alphaLcParenR"/>
              <a:defRPr/>
            </a:pPr>
            <a:r>
              <a:rPr lang="en-US" sz="1800" b="1" kern="0" smtClean="0">
                <a:solidFill>
                  <a:srgbClr val="0000FF"/>
                </a:solidFill>
                <a:latin typeface="Arial" charset="0"/>
              </a:rPr>
              <a:t>Chống </a:t>
            </a:r>
            <a:r>
              <a:rPr lang="en-US" sz="1800" b="1" kern="0">
                <a:solidFill>
                  <a:srgbClr val="0000FF"/>
                </a:solidFill>
                <a:latin typeface="Arial" charset="0"/>
              </a:rPr>
              <a:t>đối, cản trở người làm nhiệm vụ kiểm tra, đe dọa, trù dập người cung cấp thông tin, tài liệu cho cơ quan kiểm tra, đoàn kiểm tra, gây khó khăn cho hoạt động kiểm </a:t>
            </a:r>
            <a:r>
              <a:rPr lang="en-US" sz="1800" b="1" kern="0" smtClean="0">
                <a:solidFill>
                  <a:srgbClr val="0000FF"/>
                </a:solidFill>
                <a:latin typeface="Arial" charset="0"/>
              </a:rPr>
              <a:t>tra;</a:t>
            </a:r>
          </a:p>
          <a:p>
            <a:pPr marL="565150" indent="-450850" algn="just" eaLnBrk="1" hangingPunct="1">
              <a:spcBef>
                <a:spcPts val="200"/>
              </a:spcBef>
              <a:spcAft>
                <a:spcPts val="0"/>
              </a:spcAft>
              <a:buClr>
                <a:srgbClr val="FF0000"/>
              </a:buClr>
              <a:buNone/>
              <a:defRPr/>
            </a:pPr>
            <a:r>
              <a:rPr lang="en-US" sz="1800" b="1" kern="0" smtClean="0">
                <a:solidFill>
                  <a:srgbClr val="FF0000"/>
                </a:solidFill>
                <a:latin typeface="Arial" charset="0"/>
              </a:rPr>
              <a:t>đ</a:t>
            </a:r>
            <a:r>
              <a:rPr lang="en-US" sz="1800" b="1" kern="0">
                <a:solidFill>
                  <a:srgbClr val="FF0000"/>
                </a:solidFill>
                <a:latin typeface="Arial" charset="0"/>
              </a:rPr>
              <a:t>)</a:t>
            </a:r>
            <a:r>
              <a:rPr lang="en-US" sz="1800" b="1" kern="0">
                <a:solidFill>
                  <a:srgbClr val="0000FF"/>
                </a:solidFill>
                <a:latin typeface="Arial" charset="0"/>
              </a:rPr>
              <a:t> </a:t>
            </a:r>
            <a:r>
              <a:rPr lang="en-US" sz="1800" b="1" kern="0" smtClean="0">
                <a:solidFill>
                  <a:srgbClr val="0000FF"/>
                </a:solidFill>
                <a:latin typeface="Arial" charset="0"/>
              </a:rPr>
              <a:t>  Ban </a:t>
            </a:r>
            <a:r>
              <a:rPr lang="en-US" sz="1800" b="1" kern="0">
                <a:solidFill>
                  <a:srgbClr val="0000FF"/>
                </a:solidFill>
                <a:latin typeface="Arial" charset="0"/>
              </a:rPr>
              <a:t>hành trái thẩm quyền văn bản quy định về hành vi VPHC</a:t>
            </a:r>
            <a:r>
              <a:rPr lang="en-US" sz="1800" b="1" kern="0" smtClean="0">
                <a:solidFill>
                  <a:srgbClr val="0000FF"/>
                </a:solidFill>
                <a:latin typeface="Arial" charset="0"/>
              </a:rPr>
              <a:t>; </a:t>
            </a:r>
            <a:r>
              <a:rPr lang="en-US" sz="1800" b="1" kern="0">
                <a:solidFill>
                  <a:srgbClr val="0000FF"/>
                </a:solidFill>
                <a:latin typeface="Arial" charset="0"/>
              </a:rPr>
              <a:t>về thẩm quyền, thủ tục, hình thức xử phạt, biện pháp khắc phục hậu quả đối với từng hành vi VPHC</a:t>
            </a:r>
            <a:r>
              <a:rPr lang="en-US" sz="1800" b="1" kern="0" smtClean="0">
                <a:solidFill>
                  <a:srgbClr val="0000FF"/>
                </a:solidFill>
                <a:latin typeface="Arial" charset="0"/>
              </a:rPr>
              <a:t> </a:t>
            </a:r>
            <a:r>
              <a:rPr lang="en-US" sz="1800" b="1" kern="0">
                <a:solidFill>
                  <a:srgbClr val="0000FF"/>
                </a:solidFill>
                <a:latin typeface="Arial" charset="0"/>
              </a:rPr>
              <a:t>trong lĩnh vực </a:t>
            </a:r>
            <a:r>
              <a:rPr lang="en-US" sz="1800" b="1" kern="0" smtClean="0">
                <a:solidFill>
                  <a:srgbClr val="0000FF"/>
                </a:solidFill>
                <a:latin typeface="Arial" charset="0"/>
              </a:rPr>
              <a:t>QLNN và </a:t>
            </a:r>
            <a:r>
              <a:rPr lang="en-US" sz="1800" b="1" kern="0">
                <a:solidFill>
                  <a:srgbClr val="0000FF"/>
                </a:solidFill>
                <a:latin typeface="Arial" charset="0"/>
              </a:rPr>
              <a:t>biện pháp xử lý hành </a:t>
            </a:r>
            <a:r>
              <a:rPr lang="en-US" sz="1800" b="1" kern="0" smtClean="0">
                <a:solidFill>
                  <a:srgbClr val="0000FF"/>
                </a:solidFill>
                <a:latin typeface="Arial" charset="0"/>
              </a:rPr>
              <a:t>chính;</a:t>
            </a:r>
          </a:p>
          <a:p>
            <a:pPr marL="565150" indent="-457200" algn="just" eaLnBrk="1" hangingPunct="1">
              <a:spcBef>
                <a:spcPts val="200"/>
              </a:spcBef>
              <a:spcAft>
                <a:spcPts val="0"/>
              </a:spcAft>
              <a:buClr>
                <a:srgbClr val="FF0000"/>
              </a:buClr>
              <a:buFont typeface="+mj-lt"/>
              <a:buAutoNum type="alphaLcParenR" startAt="5"/>
              <a:defRPr/>
            </a:pPr>
            <a:r>
              <a:rPr lang="en-US" sz="1800" b="1" kern="0" smtClean="0">
                <a:solidFill>
                  <a:srgbClr val="0000FF"/>
                </a:solidFill>
                <a:latin typeface="Arial" charset="0"/>
              </a:rPr>
              <a:t>Không </a:t>
            </a:r>
            <a:r>
              <a:rPr lang="en-US" sz="1800" b="1" kern="0">
                <a:solidFill>
                  <a:srgbClr val="0000FF"/>
                </a:solidFill>
                <a:latin typeface="Arial" charset="0"/>
              </a:rPr>
              <a:t>thực hiện kết luận kiểm </a:t>
            </a:r>
            <a:r>
              <a:rPr lang="en-US" sz="1800" b="1" kern="0" smtClean="0">
                <a:solidFill>
                  <a:srgbClr val="0000FF"/>
                </a:solidFill>
                <a:latin typeface="Arial" charset="0"/>
              </a:rPr>
              <a:t>tra;</a:t>
            </a:r>
          </a:p>
          <a:p>
            <a:pPr marL="565150" indent="-457200" algn="just" eaLnBrk="1" hangingPunct="1">
              <a:spcBef>
                <a:spcPts val="200"/>
              </a:spcBef>
              <a:spcAft>
                <a:spcPts val="0"/>
              </a:spcAft>
              <a:buClr>
                <a:srgbClr val="FF0000"/>
              </a:buClr>
              <a:buFont typeface="+mj-lt"/>
              <a:buAutoNum type="alphaLcParenR" startAt="7"/>
              <a:defRPr/>
            </a:pPr>
            <a:r>
              <a:rPr lang="en-US" sz="1800" b="1" kern="0" smtClean="0">
                <a:solidFill>
                  <a:srgbClr val="0000FF"/>
                </a:solidFill>
                <a:latin typeface="Arial" charset="0"/>
              </a:rPr>
              <a:t>Lợi </a:t>
            </a:r>
            <a:r>
              <a:rPr lang="en-US" sz="1800" b="1" kern="0">
                <a:solidFill>
                  <a:srgbClr val="0000FF"/>
                </a:solidFill>
                <a:latin typeface="Arial" charset="0"/>
              </a:rPr>
              <a:t>dụng chức vụ, quyền hạn để sách nhiễu, đòi, nhận tiền, tài sản của người vi phạm; dung túng, bao che, hạn chế quyền của người VPHC</a:t>
            </a:r>
            <a:r>
              <a:rPr lang="en-US" sz="1800" b="1" kern="0" smtClean="0">
                <a:solidFill>
                  <a:srgbClr val="0000FF"/>
                </a:solidFill>
                <a:latin typeface="Arial" charset="0"/>
              </a:rPr>
              <a:t> </a:t>
            </a:r>
            <a:r>
              <a:rPr lang="en-US" sz="1800" b="1" kern="0">
                <a:solidFill>
                  <a:srgbClr val="0000FF"/>
                </a:solidFill>
                <a:latin typeface="Arial" charset="0"/>
              </a:rPr>
              <a:t>khi xử lý VPHC</a:t>
            </a:r>
            <a:r>
              <a:rPr lang="en-US" sz="1800" b="1" kern="0" smtClean="0">
                <a:solidFill>
                  <a:srgbClr val="0000FF"/>
                </a:solidFill>
                <a:latin typeface="Arial" charset="0"/>
              </a:rPr>
              <a:t>.</a:t>
            </a:r>
            <a:endParaRPr lang="en-US" sz="1800" b="1" kern="0">
              <a:solidFill>
                <a:srgbClr val="0000FF"/>
              </a:solidFill>
              <a:latin typeface="Arial" charset="0"/>
            </a:endParaRPr>
          </a:p>
        </p:txBody>
      </p:sp>
    </p:spTree>
    <p:extLst>
      <p:ext uri="{BB962C8B-B14F-4D97-AF65-F5344CB8AC3E}">
        <p14:creationId xmlns:p14="http://schemas.microsoft.com/office/powerpoint/2010/main" val="351643697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marL="565150" indent="-457200" algn="ctr" eaLnBrk="1" hangingPunct="1">
              <a:lnSpc>
                <a:spcPct val="114000"/>
              </a:lnSpc>
              <a:spcBef>
                <a:spcPts val="1200"/>
              </a:spcBef>
              <a:spcAft>
                <a:spcPts val="0"/>
              </a:spcAft>
              <a:defRPr/>
            </a:pPr>
            <a:r>
              <a:rPr lang="en-US" sz="2800" b="1" smtClean="0">
                <a:solidFill>
                  <a:srgbClr val="FF0000"/>
                </a:solidFill>
                <a:latin typeface="Arial" panose="020B0604020202020204" pitchFamily="34" charset="0"/>
                <a:cs typeface="Arial" panose="020B0604020202020204" pitchFamily="34" charset="0"/>
              </a:rPr>
              <a:t>Điều </a:t>
            </a:r>
            <a:r>
              <a:rPr lang="en-US" sz="2800" b="1">
                <a:solidFill>
                  <a:srgbClr val="FF0000"/>
                </a:solidFill>
                <a:latin typeface="Arial" panose="020B0604020202020204" pitchFamily="34" charset="0"/>
                <a:cs typeface="Arial" panose="020B0604020202020204" pitchFamily="34" charset="0"/>
              </a:rPr>
              <a:t>28. Cách chức</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startAt="2"/>
              <a:defRPr/>
            </a:pPr>
            <a:r>
              <a:rPr lang="en-US" sz="2000" b="1" kern="0" smtClean="0">
                <a:solidFill>
                  <a:srgbClr val="0000FF"/>
                </a:solidFill>
                <a:latin typeface="Arial" charset="0"/>
              </a:rPr>
              <a:t>Hình </a:t>
            </a:r>
            <a:r>
              <a:rPr lang="en-US" sz="2000" b="1" kern="0">
                <a:solidFill>
                  <a:srgbClr val="0000FF"/>
                </a:solidFill>
                <a:latin typeface="Arial" charset="0"/>
              </a:rPr>
              <a:t>thức kỷ luật cách chức áp dụng đối với </a:t>
            </a:r>
            <a:r>
              <a:rPr lang="en-US" sz="2000" b="1" kern="0">
                <a:solidFill>
                  <a:srgbClr val="FF0000"/>
                </a:solidFill>
                <a:latin typeface="Arial" charset="0"/>
              </a:rPr>
              <a:t>công chức giữ chức vụ lãnh đạo, quản lý </a:t>
            </a:r>
            <a:r>
              <a:rPr lang="en-US" sz="2000" b="1" kern="0">
                <a:solidFill>
                  <a:srgbClr val="0000FF"/>
                </a:solidFill>
                <a:latin typeface="Arial" charset="0"/>
              </a:rPr>
              <a:t>có hành vi ban hành trái thẩm quyền văn bản quy định về hành vi vi phạm hành chính, thẩm quyền, hình thức xử phạt, biện pháp khắc phục hậu quả đối với từng hành vi vi phạm hành chính trong lĩnh vực quản lý nhà nước và biện pháp xử lý hành </a:t>
            </a:r>
            <a:r>
              <a:rPr lang="en-US" sz="2000" b="1" kern="0" smtClean="0">
                <a:solidFill>
                  <a:srgbClr val="0000FF"/>
                </a:solidFill>
                <a:latin typeface="Arial" charset="0"/>
              </a:rPr>
              <a:t>chính.</a:t>
            </a:r>
          </a:p>
          <a:p>
            <a:pPr marL="565150" indent="-457200" algn="just" eaLnBrk="1" hangingPunct="1">
              <a:lnSpc>
                <a:spcPct val="114000"/>
              </a:lnSpc>
              <a:spcBef>
                <a:spcPts val="1200"/>
              </a:spcBef>
              <a:spcAft>
                <a:spcPts val="0"/>
              </a:spcAft>
              <a:buClr>
                <a:srgbClr val="FF0000"/>
              </a:buClr>
              <a:buFont typeface="+mj-lt"/>
              <a:buAutoNum type="arabicPeriod" startAt="2"/>
              <a:defRPr/>
            </a:pPr>
            <a:r>
              <a:rPr lang="en-US" sz="2000" b="1" kern="0" smtClean="0">
                <a:solidFill>
                  <a:srgbClr val="0000FF"/>
                </a:solidFill>
                <a:latin typeface="Arial" charset="0"/>
              </a:rPr>
              <a:t>Hình </a:t>
            </a:r>
            <a:r>
              <a:rPr lang="en-US" sz="2000" b="1" kern="0">
                <a:solidFill>
                  <a:srgbClr val="0000FF"/>
                </a:solidFill>
                <a:latin typeface="Arial" charset="0"/>
              </a:rPr>
              <a:t>thức kỷ luật cách chức áp dụng đối với </a:t>
            </a:r>
            <a:r>
              <a:rPr lang="en-US" sz="2000" b="1" kern="0">
                <a:solidFill>
                  <a:srgbClr val="FF0000"/>
                </a:solidFill>
                <a:latin typeface="Arial" charset="0"/>
              </a:rPr>
              <a:t>viên chức quản lý </a:t>
            </a:r>
            <a:r>
              <a:rPr lang="en-US" sz="2000" b="1" kern="0">
                <a:solidFill>
                  <a:srgbClr val="0000FF"/>
                </a:solidFill>
                <a:latin typeface="Arial" charset="0"/>
              </a:rPr>
              <a:t>có một trong các hành vi vi phạm trong thi hành pháp luật về xử lý vi phạm hành chính sau </a:t>
            </a:r>
            <a:r>
              <a:rPr lang="en-US" sz="2000" b="1" kern="0" smtClean="0">
                <a:solidFill>
                  <a:srgbClr val="0000FF"/>
                </a:solidFill>
                <a:latin typeface="Arial" charset="0"/>
              </a:rPr>
              <a:t>đây:</a:t>
            </a:r>
          </a:p>
          <a:p>
            <a:pPr marL="565150" indent="-450850" algn="just" eaLnBrk="1" hangingPunct="1">
              <a:lnSpc>
                <a:spcPct val="114000"/>
              </a:lnSpc>
              <a:spcBef>
                <a:spcPts val="1200"/>
              </a:spcBef>
              <a:spcAft>
                <a:spcPts val="0"/>
              </a:spcAft>
              <a:buClr>
                <a:srgbClr val="FF0000"/>
              </a:buClr>
              <a:buFont typeface="+mj-lt"/>
              <a:buAutoNum type="alphaLcParenR"/>
              <a:defRPr/>
            </a:pPr>
            <a:r>
              <a:rPr lang="en-US" sz="2000" b="1" kern="0" smtClean="0">
                <a:solidFill>
                  <a:srgbClr val="0000FF"/>
                </a:solidFill>
                <a:latin typeface="Arial" charset="0"/>
              </a:rPr>
              <a:t>Ban </a:t>
            </a:r>
            <a:r>
              <a:rPr lang="en-US" sz="2000" b="1" kern="0">
                <a:solidFill>
                  <a:srgbClr val="0000FF"/>
                </a:solidFill>
                <a:latin typeface="Arial" charset="0"/>
              </a:rPr>
              <a:t>hành trái thẩm quyền văn bản quy định về hành vi vi phạm hành chính; về thẩm quyền, thủ tục, hình thức xử phạt, biện pháp khắc phục hậu quả đối với từng hành vi vi phạm hành chính trong lĩnh vực quản lý nhà nước và biện pháp xử lý hành </a:t>
            </a:r>
            <a:r>
              <a:rPr lang="en-US" sz="2000" b="1" kern="0" smtClean="0">
                <a:solidFill>
                  <a:srgbClr val="0000FF"/>
                </a:solidFill>
                <a:latin typeface="Arial" charset="0"/>
              </a:rPr>
              <a:t>chính;</a:t>
            </a:r>
          </a:p>
          <a:p>
            <a:pPr marL="565150" indent="-450850" algn="just" eaLnBrk="1" hangingPunct="1">
              <a:lnSpc>
                <a:spcPct val="114000"/>
              </a:lnSpc>
              <a:spcBef>
                <a:spcPts val="1200"/>
              </a:spcBef>
              <a:spcAft>
                <a:spcPts val="0"/>
              </a:spcAft>
              <a:buClr>
                <a:srgbClr val="FF0000"/>
              </a:buClr>
              <a:buFont typeface="+mj-lt"/>
              <a:buAutoNum type="alphaLcParenR"/>
              <a:defRPr/>
            </a:pPr>
            <a:r>
              <a:rPr lang="en-US" sz="2000" b="1" kern="0" smtClean="0">
                <a:solidFill>
                  <a:srgbClr val="0000FF"/>
                </a:solidFill>
                <a:latin typeface="Arial" charset="0"/>
              </a:rPr>
              <a:t>Không </a:t>
            </a:r>
            <a:r>
              <a:rPr lang="en-US" sz="2000" b="1" kern="0">
                <a:solidFill>
                  <a:srgbClr val="0000FF"/>
                </a:solidFill>
                <a:latin typeface="Arial" charset="0"/>
              </a:rPr>
              <a:t>thực hiện kết luận kiểm tra</a:t>
            </a:r>
            <a:r>
              <a:rPr lang="en-US" sz="2000" b="1" kern="0" smtClean="0">
                <a:solidFill>
                  <a:srgbClr val="0000FF"/>
                </a:solidFill>
                <a:latin typeface="Arial" charset="0"/>
              </a:rPr>
              <a:t>.</a:t>
            </a:r>
            <a:endParaRPr lang="en-US" sz="2000" b="1" kern="0">
              <a:solidFill>
                <a:srgbClr val="0000FF"/>
              </a:solidFill>
              <a:latin typeface="Arial" charset="0"/>
            </a:endParaRPr>
          </a:p>
        </p:txBody>
      </p:sp>
    </p:spTree>
    <p:extLst>
      <p:ext uri="{BB962C8B-B14F-4D97-AF65-F5344CB8AC3E}">
        <p14:creationId xmlns:p14="http://schemas.microsoft.com/office/powerpoint/2010/main" val="128369980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spcBef>
                <a:spcPts val="200"/>
              </a:spcBef>
              <a:spcAft>
                <a:spcPts val="0"/>
              </a:spcAft>
              <a:defRPr/>
            </a:pPr>
            <a:r>
              <a:rPr lang="en-US" sz="2800" b="1" smtClean="0">
                <a:solidFill>
                  <a:srgbClr val="FF0000"/>
                </a:solidFill>
                <a:latin typeface="Arial" panose="020B0604020202020204" pitchFamily="34" charset="0"/>
                <a:cs typeface="Arial" panose="020B0604020202020204" pitchFamily="34" charset="0"/>
              </a:rPr>
              <a:t>Điều </a:t>
            </a:r>
            <a:r>
              <a:rPr lang="en-US" sz="2800" b="1">
                <a:solidFill>
                  <a:srgbClr val="FF0000"/>
                </a:solidFill>
                <a:latin typeface="Arial" panose="020B0604020202020204" pitchFamily="34" charset="0"/>
                <a:cs typeface="Arial" panose="020B0604020202020204" pitchFamily="34" charset="0"/>
              </a:rPr>
              <a:t>29. Buộc thôi việc</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0" algn="just" eaLnBrk="1" hangingPunct="1">
              <a:lnSpc>
                <a:spcPct val="114000"/>
              </a:lnSpc>
              <a:spcBef>
                <a:spcPts val="1200"/>
              </a:spcBef>
              <a:spcAft>
                <a:spcPts val="0"/>
              </a:spcAft>
              <a:buClr>
                <a:srgbClr val="FF0000"/>
              </a:buClr>
              <a:buNone/>
              <a:defRPr/>
            </a:pPr>
            <a:r>
              <a:rPr lang="en-US" sz="2000" b="1" kern="0" smtClean="0">
                <a:solidFill>
                  <a:srgbClr val="0000FF"/>
                </a:solidFill>
                <a:latin typeface="Arial" charset="0"/>
              </a:rPr>
              <a:t>Hình </a:t>
            </a:r>
            <a:r>
              <a:rPr lang="en-US" sz="2000" b="1" kern="0">
                <a:solidFill>
                  <a:srgbClr val="0000FF"/>
                </a:solidFill>
                <a:latin typeface="Arial" charset="0"/>
              </a:rPr>
              <a:t>thức kỷ luật buộc thôi việc áp dụng đối với </a:t>
            </a:r>
            <a:r>
              <a:rPr lang="en-US" sz="2000" b="1" kern="0">
                <a:solidFill>
                  <a:srgbClr val="FF0000"/>
                </a:solidFill>
                <a:latin typeface="Arial" charset="0"/>
              </a:rPr>
              <a:t>công chức, </a:t>
            </a:r>
            <a:r>
              <a:rPr lang="en-US" sz="2000" b="1" kern="0" smtClean="0">
                <a:solidFill>
                  <a:srgbClr val="FF0000"/>
                </a:solidFill>
                <a:latin typeface="Arial" charset="0"/>
              </a:rPr>
              <a:t/>
            </a:r>
            <a:br>
              <a:rPr lang="en-US" sz="2000" b="1" kern="0" smtClean="0">
                <a:solidFill>
                  <a:srgbClr val="FF0000"/>
                </a:solidFill>
                <a:latin typeface="Arial" charset="0"/>
              </a:rPr>
            </a:br>
            <a:r>
              <a:rPr lang="en-US" sz="2000" b="1" kern="0" smtClean="0">
                <a:solidFill>
                  <a:srgbClr val="FF0000"/>
                </a:solidFill>
                <a:latin typeface="Arial" charset="0"/>
              </a:rPr>
              <a:t>viên </a:t>
            </a:r>
            <a:r>
              <a:rPr lang="en-US" sz="2000" b="1" kern="0">
                <a:solidFill>
                  <a:srgbClr val="FF0000"/>
                </a:solidFill>
                <a:latin typeface="Arial" charset="0"/>
              </a:rPr>
              <a:t>chức </a:t>
            </a:r>
            <a:r>
              <a:rPr lang="en-US" sz="2000" b="1" kern="0">
                <a:solidFill>
                  <a:srgbClr val="0000FF"/>
                </a:solidFill>
                <a:latin typeface="Arial" charset="0"/>
              </a:rPr>
              <a:t>có một trong các hành vi vi phạm trong thi hành pháp luật về xử lý vi phạm hành chính sau </a:t>
            </a:r>
            <a:r>
              <a:rPr lang="en-US" sz="2000" b="1" kern="0" smtClean="0">
                <a:solidFill>
                  <a:srgbClr val="0000FF"/>
                </a:solidFill>
                <a:latin typeface="Arial" charset="0"/>
              </a:rPr>
              <a:t>đây:</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2000" b="1" kern="0" smtClean="0">
                <a:solidFill>
                  <a:srgbClr val="0000FF"/>
                </a:solidFill>
                <a:latin typeface="Arial" charset="0"/>
              </a:rPr>
              <a:t>Giữ </a:t>
            </a:r>
            <a:r>
              <a:rPr lang="en-US" sz="2000" b="1" kern="0">
                <a:solidFill>
                  <a:srgbClr val="0000FF"/>
                </a:solidFill>
                <a:latin typeface="Arial" charset="0"/>
              </a:rPr>
              <a:t>lại vụ vi phạm có dấu hiệu tội phạm để xử lý vi phạm hành </a:t>
            </a:r>
            <a:r>
              <a:rPr lang="en-US" sz="2000" b="1" kern="0" smtClean="0">
                <a:solidFill>
                  <a:srgbClr val="0000FF"/>
                </a:solidFill>
                <a:latin typeface="Arial" charset="0"/>
              </a:rPr>
              <a:t>chính;</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2000" b="1" kern="0" smtClean="0">
                <a:solidFill>
                  <a:srgbClr val="0000FF"/>
                </a:solidFill>
                <a:latin typeface="Arial" charset="0"/>
              </a:rPr>
              <a:t>Giả </a:t>
            </a:r>
            <a:r>
              <a:rPr lang="en-US" sz="2000" b="1" kern="0">
                <a:solidFill>
                  <a:srgbClr val="0000FF"/>
                </a:solidFill>
                <a:latin typeface="Arial" charset="0"/>
              </a:rPr>
              <a:t>mạo, làm sai lệch hồ sơ xử phạt vi phạm hành chính, hồ sơ áp dụng biện pháp xử lý hành </a:t>
            </a:r>
            <a:r>
              <a:rPr lang="en-US" sz="2000" b="1" kern="0" smtClean="0">
                <a:solidFill>
                  <a:srgbClr val="0000FF"/>
                </a:solidFill>
                <a:latin typeface="Arial" charset="0"/>
              </a:rPr>
              <a:t>chính;</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2000" b="1" kern="0" smtClean="0">
                <a:solidFill>
                  <a:srgbClr val="0000FF"/>
                </a:solidFill>
                <a:latin typeface="Arial" charset="0"/>
              </a:rPr>
              <a:t>Chống </a:t>
            </a:r>
            <a:r>
              <a:rPr lang="en-US" sz="2000" b="1" kern="0">
                <a:solidFill>
                  <a:srgbClr val="0000FF"/>
                </a:solidFill>
                <a:latin typeface="Arial" charset="0"/>
              </a:rPr>
              <a:t>đối, cản trở người làm nhiệm vụ kiểm tra, đe dọa, trù dập người cung cấp thông tin, tài liệu cho cơ quan kiểm tra, đoàn kiểm tra, gây khó khăn cho hoạt động kiểm </a:t>
            </a:r>
            <a:r>
              <a:rPr lang="en-US" sz="2000" b="1" kern="0" smtClean="0">
                <a:solidFill>
                  <a:srgbClr val="0000FF"/>
                </a:solidFill>
                <a:latin typeface="Arial" charset="0"/>
              </a:rPr>
              <a:t>tra;</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2000" b="1" kern="0" smtClean="0">
                <a:solidFill>
                  <a:srgbClr val="0000FF"/>
                </a:solidFill>
                <a:latin typeface="Arial" charset="0"/>
              </a:rPr>
              <a:t>Lợi </a:t>
            </a:r>
            <a:r>
              <a:rPr lang="en-US" sz="2000" b="1" kern="0">
                <a:solidFill>
                  <a:srgbClr val="0000FF"/>
                </a:solidFill>
                <a:latin typeface="Arial" charset="0"/>
              </a:rPr>
              <a:t>dụng chức vụ, quyền hạn để sách nhiễu, đòi, nhận tiền, tài sản của người vi phạm; dung túng, bao che, hạn chế quyền của người vi phạm hành chính khi xử lý vi phạm hành chính</a:t>
            </a:r>
            <a:r>
              <a:rPr lang="en-US" sz="2000" b="1" kern="0" smtClean="0">
                <a:solidFill>
                  <a:srgbClr val="0000FF"/>
                </a:solidFill>
                <a:latin typeface="Arial" charset="0"/>
              </a:rPr>
              <a:t>.</a:t>
            </a:r>
            <a:endParaRPr lang="en-US" sz="2000" b="1" kern="0">
              <a:solidFill>
                <a:srgbClr val="0000FF"/>
              </a:solidFill>
              <a:latin typeface="Arial" charset="0"/>
            </a:endParaRPr>
          </a:p>
        </p:txBody>
      </p:sp>
    </p:spTree>
    <p:extLst>
      <p:ext uri="{BB962C8B-B14F-4D97-AF65-F5344CB8AC3E}">
        <p14:creationId xmlns:p14="http://schemas.microsoft.com/office/powerpoint/2010/main" val="311835275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14000"/>
              </a:lnSpc>
              <a:spcBef>
                <a:spcPts val="1200"/>
              </a:spcBef>
              <a:spcAft>
                <a:spcPts val="0"/>
              </a:spcAft>
              <a:defRPr/>
            </a:pPr>
            <a:r>
              <a:rPr lang="en-US" sz="2800" b="1" smtClean="0">
                <a:solidFill>
                  <a:srgbClr val="FF0000"/>
                </a:solidFill>
                <a:latin typeface="Arial" panose="020B0604020202020204" pitchFamily="34" charset="0"/>
                <a:cs typeface="Arial" panose="020B0604020202020204" pitchFamily="34" charset="0"/>
              </a:rPr>
              <a:t>Điều </a:t>
            </a:r>
            <a:r>
              <a:rPr lang="en-US" sz="2800" b="1">
                <a:solidFill>
                  <a:srgbClr val="FF0000"/>
                </a:solidFill>
                <a:latin typeface="Arial" panose="020B0604020202020204" pitchFamily="34" charset="0"/>
                <a:cs typeface="Arial" panose="020B0604020202020204" pitchFamily="34" charset="0"/>
              </a:rPr>
              <a:t>30. Hiệu lực thi hành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startAt="2"/>
              <a:defRPr/>
            </a:pPr>
            <a:r>
              <a:rPr lang="en-US" sz="1900" b="1" kern="0" smtClean="0">
                <a:solidFill>
                  <a:srgbClr val="0000FF"/>
                </a:solidFill>
                <a:latin typeface="Arial" charset="0"/>
              </a:rPr>
              <a:t>Bãi </a:t>
            </a:r>
            <a:r>
              <a:rPr lang="en-US" sz="1900" b="1" kern="0">
                <a:solidFill>
                  <a:srgbClr val="0000FF"/>
                </a:solidFill>
                <a:latin typeface="Arial" charset="0"/>
              </a:rPr>
              <a:t>bỏ </a:t>
            </a:r>
            <a:r>
              <a:rPr lang="en-US" sz="1900" b="1" kern="0">
                <a:solidFill>
                  <a:srgbClr val="FF0000"/>
                </a:solidFill>
                <a:latin typeface="Arial" charset="0"/>
              </a:rPr>
              <a:t>Điều 21 </a:t>
            </a:r>
            <a:r>
              <a:rPr lang="en-US" sz="1900" b="1" kern="0">
                <a:solidFill>
                  <a:srgbClr val="0000FF"/>
                </a:solidFill>
                <a:latin typeface="Arial" charset="0"/>
              </a:rPr>
              <a:t>Nghị định số 81/2013/NĐ-CP ngày 19 tháng 7 năm 2013 của Chính phủ quy định chi tiết một số điều và biện pháp thi hành Luật Xử lý vi phạm hành chính (được sửa đổi, bổ sung theo Nghị định số 97/2017/NĐ-CP ngày 18 tháng 8 năm 2017 của Chính </a:t>
            </a:r>
            <a:r>
              <a:rPr lang="en-US" sz="1900" b="1" kern="0" smtClean="0">
                <a:solidFill>
                  <a:srgbClr val="0000FF"/>
                </a:solidFill>
                <a:latin typeface="Arial" charset="0"/>
              </a:rPr>
              <a:t>phủ).</a:t>
            </a:r>
          </a:p>
          <a:p>
            <a:pPr marL="565150" indent="-457200" algn="just" eaLnBrk="1" hangingPunct="1">
              <a:lnSpc>
                <a:spcPct val="114000"/>
              </a:lnSpc>
              <a:spcBef>
                <a:spcPts val="1200"/>
              </a:spcBef>
              <a:spcAft>
                <a:spcPts val="0"/>
              </a:spcAft>
              <a:buClr>
                <a:srgbClr val="FF0000"/>
              </a:buClr>
              <a:buFont typeface="+mj-lt"/>
              <a:buAutoNum type="arabicPeriod" startAt="2"/>
              <a:defRPr/>
            </a:pPr>
            <a:r>
              <a:rPr lang="en-US" sz="1900" b="1" kern="0" smtClean="0">
                <a:solidFill>
                  <a:srgbClr val="0000FF"/>
                </a:solidFill>
                <a:latin typeface="Arial" charset="0"/>
              </a:rPr>
              <a:t>Việc </a:t>
            </a:r>
            <a:r>
              <a:rPr lang="en-US" sz="1900" b="1" kern="0">
                <a:solidFill>
                  <a:srgbClr val="0000FF"/>
                </a:solidFill>
                <a:latin typeface="Arial" charset="0"/>
              </a:rPr>
              <a:t>xử lý kỷ luật đối với người có thẩm quyền xử phạt và lập biên bản vi phạm hành chính thuộc lực lượng Quân đội nhân dân, Công an nhân dân và người làm công tác cơ yếu trên cơ sở yêu cầu, kiến nghị tại kết luận kiểm tra được thực hiện theo quy định pháp luật có liên quan, trừ những người trong cơ quan, đơn vị Quân đội nhưng không phải là sĩ quan, quân nhân chuyên nghiệp, hạ sĩ quan, binh sĩ, công nhân quốc phòng, viên chức quốc phòng; những người trong cơ quan, đơn vị Công an nhưng không phải là sĩ quan, hạ sĩ quan, chiến sĩ nghĩa vụ, công nhân công an; những người trong tổ chức cơ yếu nhưng không làm công tác cơ yếu thì được thực hiện theo quy định tại Nghị định này</a:t>
            </a:r>
            <a:r>
              <a:rPr lang="en-US" sz="1900" b="1" kern="0" smtClean="0">
                <a:solidFill>
                  <a:srgbClr val="0000FF"/>
                </a:solidFill>
                <a:latin typeface="Arial" charset="0"/>
              </a:rPr>
              <a:t>.</a:t>
            </a:r>
            <a:endParaRPr lang="en-US" sz="1900" b="1" kern="0">
              <a:solidFill>
                <a:srgbClr val="0000FF"/>
              </a:solidFill>
              <a:latin typeface="Arial" charset="0"/>
            </a:endParaRPr>
          </a:p>
        </p:txBody>
      </p:sp>
    </p:spTree>
    <p:extLst>
      <p:ext uri="{BB962C8B-B14F-4D97-AF65-F5344CB8AC3E}">
        <p14:creationId xmlns:p14="http://schemas.microsoft.com/office/powerpoint/2010/main" val="227954630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lr>
                <a:schemeClr val="accent2"/>
              </a:buClr>
              <a:buFont typeface="Wingdings" pitchFamily="2" charset="2"/>
              <a:buAutoNum type="arabicPeriod"/>
              <a:defRPr sz="2600">
                <a:solidFill>
                  <a:schemeClr val="tx1"/>
                </a:solidFill>
                <a:latin typeface="Verdana" pitchFamily="34" charset="0"/>
              </a:defRPr>
            </a:lvl1pPr>
            <a:lvl2pPr marL="631825" indent="-242888" algn="l" eaLnBrk="0" hangingPunct="0">
              <a:spcBef>
                <a:spcPct val="20000"/>
              </a:spcBef>
              <a:buClr>
                <a:schemeClr val="accent2"/>
              </a:buClr>
              <a:buFont typeface="Wingdings" pitchFamily="2" charset="2"/>
              <a:buChar char="¤"/>
              <a:defRPr sz="2200">
                <a:solidFill>
                  <a:schemeClr val="tx1"/>
                </a:solidFill>
                <a:latin typeface="Verdana" pitchFamily="34" charset="0"/>
              </a:defRPr>
            </a:lvl2pPr>
            <a:lvl3pPr marL="973138" indent="-193675" algn="l" eaLnBrk="0" hangingPunct="0">
              <a:spcBef>
                <a:spcPct val="20000"/>
              </a:spcBef>
              <a:buClr>
                <a:schemeClr val="accent2"/>
              </a:buClr>
              <a:buFont typeface="Wingdings" pitchFamily="2" charset="2"/>
              <a:buChar char="£"/>
              <a:defRPr sz="2000">
                <a:solidFill>
                  <a:schemeClr val="tx1"/>
                </a:solidFill>
                <a:latin typeface="Verdana" pitchFamily="34" charset="0"/>
              </a:defRPr>
            </a:lvl3pPr>
            <a:lvl4pPr marL="1363663" indent="-193675" algn="l" eaLnBrk="0" hangingPunct="0">
              <a:spcBef>
                <a:spcPct val="20000"/>
              </a:spcBef>
              <a:buClr>
                <a:schemeClr val="accent2"/>
              </a:buClr>
              <a:buFont typeface="Wingdings" pitchFamily="2" charset="2"/>
              <a:buChar char="n"/>
              <a:defRPr sz="1700">
                <a:solidFill>
                  <a:schemeClr val="tx1"/>
                </a:solidFill>
                <a:latin typeface="Verdana" pitchFamily="34" charset="0"/>
              </a:defRPr>
            </a:lvl4pPr>
            <a:lvl5pPr marL="1752600" indent="-193675" algn="l" eaLnBrk="0" hangingPunct="0">
              <a:spcBef>
                <a:spcPct val="25000"/>
              </a:spcBef>
              <a:buClr>
                <a:schemeClr val="accent2"/>
              </a:buClr>
              <a:buFont typeface="Wingdings" pitchFamily="2" charset="2"/>
              <a:buChar char="§"/>
              <a:defRPr sz="1700">
                <a:solidFill>
                  <a:schemeClr val="tx1"/>
                </a:solidFill>
                <a:latin typeface="Verdana" pitchFamily="34" charset="0"/>
              </a:defRPr>
            </a:lvl5pPr>
            <a:lvl6pPr marL="2209800" indent="-193675" eaLnBrk="0" fontAlgn="base" hangingPunct="0">
              <a:spcBef>
                <a:spcPct val="25000"/>
              </a:spcBef>
              <a:spcAft>
                <a:spcPct val="0"/>
              </a:spcAft>
              <a:buClr>
                <a:schemeClr val="accent2"/>
              </a:buClr>
              <a:buFont typeface="Wingdings" pitchFamily="2" charset="2"/>
              <a:buChar char="§"/>
              <a:defRPr sz="1700">
                <a:solidFill>
                  <a:schemeClr val="tx1"/>
                </a:solidFill>
                <a:latin typeface="Verdana" pitchFamily="34" charset="0"/>
              </a:defRPr>
            </a:lvl6pPr>
            <a:lvl7pPr marL="2667000" indent="-193675" eaLnBrk="0" fontAlgn="base" hangingPunct="0">
              <a:spcBef>
                <a:spcPct val="25000"/>
              </a:spcBef>
              <a:spcAft>
                <a:spcPct val="0"/>
              </a:spcAft>
              <a:buClr>
                <a:schemeClr val="accent2"/>
              </a:buClr>
              <a:buFont typeface="Wingdings" pitchFamily="2" charset="2"/>
              <a:buChar char="§"/>
              <a:defRPr sz="1700">
                <a:solidFill>
                  <a:schemeClr val="tx1"/>
                </a:solidFill>
                <a:latin typeface="Verdana" pitchFamily="34" charset="0"/>
              </a:defRPr>
            </a:lvl7pPr>
            <a:lvl8pPr marL="3124200" indent="-193675" eaLnBrk="0" fontAlgn="base" hangingPunct="0">
              <a:spcBef>
                <a:spcPct val="25000"/>
              </a:spcBef>
              <a:spcAft>
                <a:spcPct val="0"/>
              </a:spcAft>
              <a:buClr>
                <a:schemeClr val="accent2"/>
              </a:buClr>
              <a:buFont typeface="Wingdings" pitchFamily="2" charset="2"/>
              <a:buChar char="§"/>
              <a:defRPr sz="1700">
                <a:solidFill>
                  <a:schemeClr val="tx1"/>
                </a:solidFill>
                <a:latin typeface="Verdana" pitchFamily="34" charset="0"/>
              </a:defRPr>
            </a:lvl8pPr>
            <a:lvl9pPr marL="3581400" indent="-193675" eaLnBrk="0" fontAlgn="base" hangingPunct="0">
              <a:spcBef>
                <a:spcPct val="25000"/>
              </a:spcBef>
              <a:spcAft>
                <a:spcPct val="0"/>
              </a:spcAft>
              <a:buClr>
                <a:schemeClr val="accent2"/>
              </a:buClr>
              <a:buFont typeface="Wingdings" pitchFamily="2" charset="2"/>
              <a:buChar char="§"/>
              <a:defRPr sz="1700">
                <a:solidFill>
                  <a:schemeClr val="tx1"/>
                </a:solidFill>
                <a:latin typeface="Verdana" pitchFamily="34" charset="0"/>
              </a:defRPr>
            </a:lvl9pPr>
          </a:lstStyle>
          <a:p>
            <a:pPr algn="r" eaLnBrk="1" hangingPunct="1">
              <a:spcBef>
                <a:spcPct val="0"/>
              </a:spcBef>
              <a:buClrTx/>
              <a:buFontTx/>
              <a:buNone/>
            </a:pPr>
            <a:fld id="{401D7986-1564-476C-A50C-A9B2CC491E81}" type="slidenum">
              <a:rPr lang="en-US" altLang="en-US" sz="1000" smtClean="0">
                <a:latin typeface="Arial Black" pitchFamily="34" charset="0"/>
              </a:rPr>
              <a:pPr algn="r" eaLnBrk="1" hangingPunct="1">
                <a:spcBef>
                  <a:spcPct val="0"/>
                </a:spcBef>
                <a:buClrTx/>
                <a:buFontTx/>
                <a:buNone/>
              </a:pPr>
              <a:t>59</a:t>
            </a:fld>
            <a:endParaRPr lang="en-US" altLang="en-US" sz="1000" smtClean="0">
              <a:latin typeface="Arial Black" pitchFamily="34" charset="0"/>
            </a:endParaRPr>
          </a:p>
        </p:txBody>
      </p:sp>
      <p:sp>
        <p:nvSpPr>
          <p:cNvPr id="4099" name="Rectangle 2"/>
          <p:cNvSpPr>
            <a:spLocks noGrp="1" noChangeArrowheads="1"/>
          </p:cNvSpPr>
          <p:nvPr>
            <p:ph type="title"/>
          </p:nvPr>
        </p:nvSpPr>
        <p:spPr>
          <a:xfrm>
            <a:off x="217489" y="2057400"/>
            <a:ext cx="8715375" cy="3200400"/>
          </a:xfrm>
          <a:noFill/>
        </p:spPr>
        <p:txBody>
          <a:bodyPr tIns="155850" bIns="77925" anchor="ctr"/>
          <a:lstStyle/>
          <a:p>
            <a:pPr algn="ctr">
              <a:lnSpc>
                <a:spcPct val="140000"/>
              </a:lnSpc>
              <a:spcBef>
                <a:spcPts val="1200"/>
              </a:spcBef>
            </a:pPr>
            <a:r>
              <a:rPr lang="en-US" altLang="en-US" sz="4000" b="1" smtClean="0">
                <a:solidFill>
                  <a:srgbClr val="FF0000"/>
                </a:solidFill>
                <a:latin typeface="Arial" panose="020B0604020202020204" pitchFamily="34" charset="0"/>
                <a:cs typeface="Arial" panose="020B0604020202020204" pitchFamily="34" charset="0"/>
              </a:rPr>
              <a:t>CHỈ THỊ 10/CT-TTg</a:t>
            </a:r>
            <a:r>
              <a:rPr lang="en-US" altLang="en-US" sz="3200" b="1">
                <a:solidFill>
                  <a:srgbClr val="FF0000"/>
                </a:solidFill>
                <a:latin typeface="Arial" panose="020B0604020202020204" pitchFamily="34" charset="0"/>
                <a:cs typeface="Arial" panose="020B0604020202020204" pitchFamily="34" charset="0"/>
              </a:rPr>
              <a:t/>
            </a:r>
            <a:br>
              <a:rPr lang="en-US" altLang="en-US" sz="3200" b="1">
                <a:solidFill>
                  <a:srgbClr val="FF0000"/>
                </a:solidFill>
                <a:latin typeface="Arial" panose="020B0604020202020204" pitchFamily="34" charset="0"/>
                <a:cs typeface="Arial" panose="020B0604020202020204" pitchFamily="34" charset="0"/>
              </a:rPr>
            </a:br>
            <a:r>
              <a:rPr lang="en-US" altLang="en-US" sz="2300" b="1">
                <a:solidFill>
                  <a:srgbClr val="009900"/>
                </a:solidFill>
                <a:latin typeface="Arial" panose="020B0604020202020204" pitchFamily="34" charset="0"/>
                <a:cs typeface="Arial" panose="020B0604020202020204" pitchFamily="34" charset="0"/>
              </a:rPr>
              <a:t>ngày </a:t>
            </a:r>
            <a:r>
              <a:rPr lang="en-US" altLang="en-US" sz="2300" b="1" smtClean="0">
                <a:solidFill>
                  <a:srgbClr val="009900"/>
                </a:solidFill>
                <a:latin typeface="Arial" panose="020B0604020202020204" pitchFamily="34" charset="0"/>
                <a:cs typeface="Arial" panose="020B0604020202020204" pitchFamily="34" charset="0"/>
              </a:rPr>
              <a:t>22 </a:t>
            </a:r>
            <a:r>
              <a:rPr lang="en-US" altLang="en-US" sz="2300" b="1">
                <a:solidFill>
                  <a:srgbClr val="009900"/>
                </a:solidFill>
                <a:latin typeface="Arial" panose="020B0604020202020204" pitchFamily="34" charset="0"/>
                <a:cs typeface="Arial" panose="020B0604020202020204" pitchFamily="34" charset="0"/>
              </a:rPr>
              <a:t>tháng </a:t>
            </a:r>
            <a:r>
              <a:rPr lang="en-US" altLang="en-US" sz="2300" b="1" smtClean="0">
                <a:solidFill>
                  <a:srgbClr val="009900"/>
                </a:solidFill>
                <a:latin typeface="Arial" panose="020B0604020202020204" pitchFamily="34" charset="0"/>
                <a:cs typeface="Arial" panose="020B0604020202020204" pitchFamily="34" charset="0"/>
              </a:rPr>
              <a:t>4 </a:t>
            </a:r>
            <a:r>
              <a:rPr lang="en-US" altLang="en-US" sz="2300" b="1">
                <a:solidFill>
                  <a:srgbClr val="009900"/>
                </a:solidFill>
                <a:latin typeface="Arial" panose="020B0604020202020204" pitchFamily="34" charset="0"/>
                <a:cs typeface="Arial" panose="020B0604020202020204" pitchFamily="34" charset="0"/>
              </a:rPr>
              <a:t>năm </a:t>
            </a:r>
            <a:r>
              <a:rPr lang="en-US" altLang="en-US" sz="2300" b="1" smtClean="0">
                <a:solidFill>
                  <a:srgbClr val="009900"/>
                </a:solidFill>
                <a:latin typeface="Arial" panose="020B0604020202020204" pitchFamily="34" charset="0"/>
                <a:cs typeface="Arial" panose="020B0604020202020204" pitchFamily="34" charset="0"/>
              </a:rPr>
              <a:t>2019</a:t>
            </a:r>
            <a:r>
              <a:rPr lang="en-US" altLang="en-US" sz="2200" b="1">
                <a:solidFill>
                  <a:srgbClr val="009900"/>
                </a:solidFill>
                <a:latin typeface="Arial" panose="020B0604020202020204" pitchFamily="34" charset="0"/>
                <a:cs typeface="Arial" panose="020B0604020202020204" pitchFamily="34" charset="0"/>
              </a:rPr>
              <a:t/>
            </a:r>
            <a:br>
              <a:rPr lang="en-US" altLang="en-US" sz="2200" b="1">
                <a:solidFill>
                  <a:srgbClr val="009900"/>
                </a:solidFill>
                <a:latin typeface="Arial" panose="020B0604020202020204" pitchFamily="34" charset="0"/>
                <a:cs typeface="Arial" panose="020B0604020202020204" pitchFamily="34" charset="0"/>
              </a:rPr>
            </a:br>
            <a:r>
              <a:rPr lang="vi-VN" sz="2300" b="1" smtClean="0">
                <a:solidFill>
                  <a:srgbClr val="0000FF"/>
                </a:solidFill>
                <a:latin typeface="Arial" panose="020B0604020202020204" pitchFamily="34" charset="0"/>
                <a:cs typeface="Arial" panose="020B0604020202020204" pitchFamily="34" charset="0"/>
              </a:rPr>
              <a:t>về </a:t>
            </a:r>
            <a:r>
              <a:rPr lang="vi-VN" sz="2300" b="1">
                <a:solidFill>
                  <a:srgbClr val="0000FF"/>
                </a:solidFill>
                <a:latin typeface="Arial" panose="020B0604020202020204" pitchFamily="34" charset="0"/>
                <a:cs typeface="Arial" panose="020B0604020202020204" pitchFamily="34" charset="0"/>
              </a:rPr>
              <a:t>việc tăng cường xử lý, ngăn chặn có hiệu quả tình trạng nhũng nhiễu, gây phiền hà cho người dân, doanh nghiệp </a:t>
            </a:r>
            <a:r>
              <a:rPr lang="en-US" sz="2300" b="1" smtClean="0">
                <a:solidFill>
                  <a:srgbClr val="0000FF"/>
                </a:solidFill>
                <a:latin typeface="Arial" panose="020B0604020202020204" pitchFamily="34" charset="0"/>
                <a:cs typeface="Arial" panose="020B0604020202020204" pitchFamily="34" charset="0"/>
              </a:rPr>
              <a:t/>
            </a:r>
            <a:br>
              <a:rPr lang="en-US" sz="2300" b="1" smtClean="0">
                <a:solidFill>
                  <a:srgbClr val="0000FF"/>
                </a:solidFill>
                <a:latin typeface="Arial" panose="020B0604020202020204" pitchFamily="34" charset="0"/>
                <a:cs typeface="Arial" panose="020B0604020202020204" pitchFamily="34" charset="0"/>
              </a:rPr>
            </a:br>
            <a:r>
              <a:rPr lang="vi-VN" sz="2300" b="1" smtClean="0">
                <a:solidFill>
                  <a:srgbClr val="0000FF"/>
                </a:solidFill>
                <a:latin typeface="Arial" panose="020B0604020202020204" pitchFamily="34" charset="0"/>
                <a:cs typeface="Arial" panose="020B0604020202020204" pitchFamily="34" charset="0"/>
              </a:rPr>
              <a:t>trong </a:t>
            </a:r>
            <a:r>
              <a:rPr lang="vi-VN" sz="2300" b="1">
                <a:solidFill>
                  <a:srgbClr val="0000FF"/>
                </a:solidFill>
                <a:latin typeface="Arial" panose="020B0604020202020204" pitchFamily="34" charset="0"/>
                <a:cs typeface="Arial" panose="020B0604020202020204" pitchFamily="34" charset="0"/>
              </a:rPr>
              <a:t>giải quyết công </a:t>
            </a:r>
            <a:r>
              <a:rPr lang="vi-VN" sz="2300" b="1" smtClean="0">
                <a:solidFill>
                  <a:srgbClr val="0000FF"/>
                </a:solidFill>
                <a:latin typeface="Arial" panose="020B0604020202020204" pitchFamily="34" charset="0"/>
                <a:cs typeface="Arial" panose="020B0604020202020204" pitchFamily="34" charset="0"/>
              </a:rPr>
              <a:t>việc</a:t>
            </a:r>
            <a:r>
              <a:rPr lang="en-US" sz="2200" b="1">
                <a:solidFill>
                  <a:srgbClr val="0000FF"/>
                </a:solidFill>
                <a:latin typeface="Arial" panose="020B0604020202020204" pitchFamily="34" charset="0"/>
                <a:cs typeface="Arial" panose="020B0604020202020204" pitchFamily="34" charset="0"/>
              </a:rPr>
              <a:t/>
            </a:r>
            <a:br>
              <a:rPr lang="en-US" sz="2200" b="1">
                <a:solidFill>
                  <a:srgbClr val="0000FF"/>
                </a:solidFill>
                <a:latin typeface="Arial" panose="020B0604020202020204" pitchFamily="34" charset="0"/>
                <a:cs typeface="Arial" panose="020B0604020202020204" pitchFamily="34" charset="0"/>
              </a:rPr>
            </a:br>
            <a:endParaRPr lang="en-US" sz="2200" b="1">
              <a:solidFill>
                <a:srgbClr val="0000FF"/>
              </a:solidFill>
              <a:latin typeface="Arial" panose="020B0604020202020204" pitchFamily="34" charset="0"/>
              <a:cs typeface="Arial" panose="020B0604020202020204" pitchFamily="34" charset="0"/>
            </a:endParaRPr>
          </a:p>
        </p:txBody>
      </p:sp>
      <p:pic>
        <p:nvPicPr>
          <p:cNvPr id="4100" name="Picture 7" descr="pencil border on sid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267451"/>
            <a:ext cx="3024188" cy="590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9" descr="pencil border on sid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67039" y="6267451"/>
            <a:ext cx="3024187" cy="590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10" descr="pencil border on sid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78526" y="6267451"/>
            <a:ext cx="3165475" cy="590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13" descr="Tr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06500" cy="1488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15" descr="Tr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937500" y="1"/>
            <a:ext cx="1206500" cy="1488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bwMode="auto">
          <a:xfrm>
            <a:off x="574675" y="190500"/>
            <a:ext cx="80010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itchFamily="34" charset="0"/>
              </a:defRPr>
            </a:lvl2pPr>
            <a:lvl3pPr algn="l" rtl="0" eaLnBrk="0" fontAlgn="base" hangingPunct="0">
              <a:spcBef>
                <a:spcPct val="0"/>
              </a:spcBef>
              <a:spcAft>
                <a:spcPct val="0"/>
              </a:spcAft>
              <a:defRPr sz="3800">
                <a:solidFill>
                  <a:schemeClr val="tx2"/>
                </a:solidFill>
                <a:latin typeface="Verdana" pitchFamily="34" charset="0"/>
              </a:defRPr>
            </a:lvl3pPr>
            <a:lvl4pPr algn="l" rtl="0" eaLnBrk="0" fontAlgn="base" hangingPunct="0">
              <a:spcBef>
                <a:spcPct val="0"/>
              </a:spcBef>
              <a:spcAft>
                <a:spcPct val="0"/>
              </a:spcAft>
              <a:defRPr sz="3800">
                <a:solidFill>
                  <a:schemeClr val="tx2"/>
                </a:solidFill>
                <a:latin typeface="Verdana" pitchFamily="34" charset="0"/>
              </a:defRPr>
            </a:lvl4pPr>
            <a:lvl5pPr algn="l" rtl="0" eaLnBrk="0" fontAlgn="base" hangingPunct="0">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a:lstStyle>
          <a:p>
            <a:pPr algn="ctr" eaLnBrk="1" hangingPunct="1">
              <a:spcBef>
                <a:spcPct val="20000"/>
              </a:spcBef>
              <a:spcAft>
                <a:spcPct val="20000"/>
              </a:spcAft>
            </a:pPr>
            <a:r>
              <a:rPr lang="en-US" altLang="en-US" sz="3000" b="1" kern="0" smtClean="0">
                <a:solidFill>
                  <a:srgbClr val="0000FF"/>
                </a:solidFill>
                <a:latin typeface="VNI-Franko" pitchFamily="2" charset="0"/>
              </a:rPr>
              <a:t>SÔÛ GIAÙO DUÏC VAØ ÑAØO TAÏO</a:t>
            </a:r>
          </a:p>
        </p:txBody>
      </p:sp>
    </p:spTree>
    <p:extLst>
      <p:ext uri="{BB962C8B-B14F-4D97-AF65-F5344CB8AC3E}">
        <p14:creationId xmlns:p14="http://schemas.microsoft.com/office/powerpoint/2010/main" val="1570924403"/>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marL="565150" indent="-457200" algn="ctr" eaLnBrk="1" hangingPunct="1">
              <a:lnSpc>
                <a:spcPct val="114000"/>
              </a:lnSpc>
              <a:spcBef>
                <a:spcPts val="1200"/>
              </a:spcBef>
              <a:spcAft>
                <a:spcPts val="0"/>
              </a:spcAft>
              <a:defRPr/>
            </a:pPr>
            <a:r>
              <a:rPr lang="en-US" sz="2600" b="1" smtClean="0">
                <a:solidFill>
                  <a:srgbClr val="FF0000"/>
                </a:solidFill>
                <a:latin typeface="Arial" panose="020B0604020202020204" pitchFamily="34" charset="0"/>
                <a:cs typeface="Arial" panose="020B0604020202020204" pitchFamily="34" charset="0"/>
              </a:rPr>
              <a:t>THỰC TRẠNG</a:t>
            </a:r>
            <a:endParaRPr lang="en-US" sz="26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05000"/>
              </a:lnSpc>
              <a:spcBef>
                <a:spcPts val="800"/>
              </a:spcBef>
              <a:spcAft>
                <a:spcPts val="0"/>
              </a:spcAft>
              <a:buClr>
                <a:srgbClr val="FF0000"/>
              </a:buClr>
              <a:buFont typeface="Wingdings" panose="05000000000000000000" pitchFamily="2" charset="2"/>
              <a:buChar char="Ø"/>
              <a:defRPr/>
            </a:pPr>
            <a:r>
              <a:rPr lang="vi-VN" sz="1900" b="1" kern="0" smtClean="0">
                <a:solidFill>
                  <a:srgbClr val="0000FF"/>
                </a:solidFill>
                <a:latin typeface="Arial" charset="0"/>
              </a:rPr>
              <a:t>Người </a:t>
            </a:r>
            <a:r>
              <a:rPr lang="vi-VN" sz="1900" b="1" kern="0">
                <a:solidFill>
                  <a:srgbClr val="0000FF"/>
                </a:solidFill>
                <a:latin typeface="Arial" charset="0"/>
              </a:rPr>
              <a:t>đứng đầu một số cơ quan, tổ chức, đơn vị chưa đề cao trách nhiệm nêu gương, chưa gương mẫu thực hiện đầy đủ trách nhiệm của mình trong thực hiện nhiệm vụ, chưa thực hiện đúng và đầy đủ việc tiếp công dân theo quy định của pháp </a:t>
            </a:r>
            <a:r>
              <a:rPr lang="vi-VN" sz="1900" b="1" kern="0" smtClean="0">
                <a:solidFill>
                  <a:srgbClr val="0000FF"/>
                </a:solidFill>
                <a:latin typeface="Arial" charset="0"/>
              </a:rPr>
              <a:t>luật;</a:t>
            </a:r>
            <a:endParaRPr lang="en-US" sz="1900" b="1" kern="0" smtClean="0">
              <a:solidFill>
                <a:srgbClr val="0000FF"/>
              </a:solidFill>
              <a:latin typeface="Arial" charset="0"/>
            </a:endParaRPr>
          </a:p>
          <a:p>
            <a:pPr marL="565150" indent="-457200" algn="just" eaLnBrk="1" hangingPunct="1">
              <a:lnSpc>
                <a:spcPct val="105000"/>
              </a:lnSpc>
              <a:spcBef>
                <a:spcPts val="800"/>
              </a:spcBef>
              <a:spcAft>
                <a:spcPts val="0"/>
              </a:spcAft>
              <a:buClr>
                <a:srgbClr val="FF0000"/>
              </a:buClr>
              <a:buFont typeface="Wingdings" panose="05000000000000000000" pitchFamily="2" charset="2"/>
              <a:buChar char="Ø"/>
              <a:defRPr/>
            </a:pPr>
            <a:r>
              <a:rPr lang="en-US" sz="1900" b="1" kern="0">
                <a:solidFill>
                  <a:srgbClr val="0000FF"/>
                </a:solidFill>
                <a:latin typeface="Arial" charset="0"/>
              </a:rPr>
              <a:t>C</a:t>
            </a:r>
            <a:r>
              <a:rPr lang="vi-VN" sz="1900" b="1" kern="0" smtClean="0">
                <a:solidFill>
                  <a:srgbClr val="0000FF"/>
                </a:solidFill>
                <a:latin typeface="Arial" charset="0"/>
              </a:rPr>
              <a:t>ông </a:t>
            </a:r>
            <a:r>
              <a:rPr lang="vi-VN" sz="1900" b="1" kern="0">
                <a:solidFill>
                  <a:srgbClr val="0000FF"/>
                </a:solidFill>
                <a:latin typeface="Arial" charset="0"/>
              </a:rPr>
              <a:t>tác quản lý, giáo dục cán bộ, công chức, viên chức thuộc thẩm quyền chưa được thường xuyên, chặt </a:t>
            </a:r>
            <a:r>
              <a:rPr lang="vi-VN" sz="1900" b="1" kern="0" smtClean="0">
                <a:solidFill>
                  <a:srgbClr val="0000FF"/>
                </a:solidFill>
                <a:latin typeface="Arial" charset="0"/>
              </a:rPr>
              <a:t>chẽ;</a:t>
            </a:r>
            <a:endParaRPr lang="en-US" sz="1900" b="1" kern="0" smtClean="0">
              <a:solidFill>
                <a:srgbClr val="0000FF"/>
              </a:solidFill>
              <a:latin typeface="Arial" charset="0"/>
            </a:endParaRPr>
          </a:p>
          <a:p>
            <a:pPr marL="565150" indent="-457200" algn="just" eaLnBrk="1" hangingPunct="1">
              <a:lnSpc>
                <a:spcPct val="105000"/>
              </a:lnSpc>
              <a:spcBef>
                <a:spcPts val="800"/>
              </a:spcBef>
              <a:spcAft>
                <a:spcPts val="0"/>
              </a:spcAft>
              <a:buClr>
                <a:srgbClr val="FF0000"/>
              </a:buClr>
              <a:buFont typeface="Wingdings" panose="05000000000000000000" pitchFamily="2" charset="2"/>
              <a:buChar char="Ø"/>
              <a:defRPr/>
            </a:pPr>
            <a:r>
              <a:rPr lang="en-US" sz="1900" b="1" kern="0" smtClean="0">
                <a:solidFill>
                  <a:srgbClr val="0000FF"/>
                </a:solidFill>
                <a:latin typeface="Arial" charset="0"/>
              </a:rPr>
              <a:t>C</a:t>
            </a:r>
            <a:r>
              <a:rPr lang="vi-VN" sz="1900" b="1" kern="0" smtClean="0">
                <a:solidFill>
                  <a:srgbClr val="0000FF"/>
                </a:solidFill>
                <a:latin typeface="Arial" charset="0"/>
              </a:rPr>
              <a:t>ông </a:t>
            </a:r>
            <a:r>
              <a:rPr lang="vi-VN" sz="1900" b="1" kern="0">
                <a:solidFill>
                  <a:srgbClr val="0000FF"/>
                </a:solidFill>
                <a:latin typeface="Arial" charset="0"/>
              </a:rPr>
              <a:t>tác thanh tra, kiểm tra công vụ chưa được chú trọng, chưa chủ động, kịp thời phát hiện, xử lý nghiêm vi phạm, thậm chí có nơi còn bao che, dung túng cho hành vi sai trái của nhân </a:t>
            </a:r>
            <a:r>
              <a:rPr lang="vi-VN" sz="1900" b="1" kern="0" smtClean="0">
                <a:solidFill>
                  <a:srgbClr val="0000FF"/>
                </a:solidFill>
                <a:latin typeface="Arial" charset="0"/>
              </a:rPr>
              <a:t>viên;</a:t>
            </a:r>
            <a:endParaRPr lang="en-US" sz="1900" b="1" kern="0" smtClean="0">
              <a:solidFill>
                <a:srgbClr val="0000FF"/>
              </a:solidFill>
              <a:latin typeface="Arial" charset="0"/>
            </a:endParaRPr>
          </a:p>
          <a:p>
            <a:pPr marL="565150" indent="-457200" algn="just" eaLnBrk="1" hangingPunct="1">
              <a:lnSpc>
                <a:spcPct val="105000"/>
              </a:lnSpc>
              <a:spcBef>
                <a:spcPts val="800"/>
              </a:spcBef>
              <a:spcAft>
                <a:spcPts val="0"/>
              </a:spcAft>
              <a:buClr>
                <a:srgbClr val="FF0000"/>
              </a:buClr>
              <a:buFont typeface="Wingdings" panose="05000000000000000000" pitchFamily="2" charset="2"/>
              <a:buChar char="Ø"/>
              <a:defRPr/>
            </a:pPr>
            <a:r>
              <a:rPr lang="en-US" sz="1900" b="1" kern="0" smtClean="0">
                <a:solidFill>
                  <a:srgbClr val="0000FF"/>
                </a:solidFill>
                <a:latin typeface="Arial" charset="0"/>
              </a:rPr>
              <a:t>V</a:t>
            </a:r>
            <a:r>
              <a:rPr lang="vi-VN" sz="1900" b="1" kern="0" smtClean="0">
                <a:solidFill>
                  <a:srgbClr val="0000FF"/>
                </a:solidFill>
                <a:latin typeface="Arial" charset="0"/>
              </a:rPr>
              <a:t>iệc </a:t>
            </a:r>
            <a:r>
              <a:rPr lang="vi-VN" sz="1900" b="1" kern="0">
                <a:solidFill>
                  <a:srgbClr val="0000FF"/>
                </a:solidFill>
                <a:latin typeface="Arial" charset="0"/>
              </a:rPr>
              <a:t>tổ chức đối thoại, tiếp công dân chưa thực chất, còn hình </a:t>
            </a:r>
            <a:r>
              <a:rPr lang="vi-VN" sz="1900" b="1" kern="0" smtClean="0">
                <a:solidFill>
                  <a:srgbClr val="0000FF"/>
                </a:solidFill>
                <a:latin typeface="Arial" charset="0"/>
              </a:rPr>
              <a:t>thức.</a:t>
            </a:r>
            <a:endParaRPr lang="en-US" sz="1900" b="1" kern="0" smtClean="0">
              <a:solidFill>
                <a:srgbClr val="0000FF"/>
              </a:solidFill>
              <a:latin typeface="Arial" charset="0"/>
            </a:endParaRPr>
          </a:p>
          <a:p>
            <a:pPr marL="565150" indent="-457200" algn="just" eaLnBrk="1" hangingPunct="1">
              <a:lnSpc>
                <a:spcPct val="105000"/>
              </a:lnSpc>
              <a:spcBef>
                <a:spcPts val="800"/>
              </a:spcBef>
              <a:spcAft>
                <a:spcPts val="0"/>
              </a:spcAft>
              <a:buClr>
                <a:srgbClr val="FF0000"/>
              </a:buClr>
              <a:buFont typeface="Wingdings" panose="05000000000000000000" pitchFamily="2" charset="2"/>
              <a:buChar char="Ø"/>
              <a:defRPr/>
            </a:pPr>
            <a:r>
              <a:rPr lang="vi-VN" sz="1900" b="1" kern="0" smtClean="0">
                <a:solidFill>
                  <a:srgbClr val="0000FF"/>
                </a:solidFill>
                <a:latin typeface="Arial" charset="0"/>
              </a:rPr>
              <a:t>Tinh </a:t>
            </a:r>
            <a:r>
              <a:rPr lang="vi-VN" sz="1900" b="1" kern="0">
                <a:solidFill>
                  <a:srgbClr val="0000FF"/>
                </a:solidFill>
                <a:latin typeface="Arial" charset="0"/>
              </a:rPr>
              <a:t>thần phục vụ, đạo đức công vụ của một bộ phận cán bộ, công chức, viên chức còn thấp, chưa làm hết trách </a:t>
            </a:r>
            <a:r>
              <a:rPr lang="vi-VN" sz="1900" b="1" kern="0" smtClean="0">
                <a:solidFill>
                  <a:srgbClr val="0000FF"/>
                </a:solidFill>
                <a:latin typeface="Arial" charset="0"/>
              </a:rPr>
              <a:t>nhiệm;</a:t>
            </a:r>
            <a:endParaRPr lang="en-US" sz="1900" b="1" kern="0" smtClean="0">
              <a:solidFill>
                <a:srgbClr val="0000FF"/>
              </a:solidFill>
              <a:latin typeface="Arial" charset="0"/>
            </a:endParaRPr>
          </a:p>
          <a:p>
            <a:pPr marL="565150" indent="-457200" algn="just" eaLnBrk="1" hangingPunct="1">
              <a:lnSpc>
                <a:spcPct val="105000"/>
              </a:lnSpc>
              <a:spcBef>
                <a:spcPts val="800"/>
              </a:spcBef>
              <a:spcAft>
                <a:spcPts val="0"/>
              </a:spcAft>
              <a:buClr>
                <a:srgbClr val="FF0000"/>
              </a:buClr>
              <a:buFont typeface="Wingdings" panose="05000000000000000000" pitchFamily="2" charset="2"/>
              <a:buChar char="Ø"/>
              <a:defRPr/>
            </a:pPr>
            <a:r>
              <a:rPr lang="en-US" sz="1900" b="1" kern="0" smtClean="0">
                <a:solidFill>
                  <a:srgbClr val="0000FF"/>
                </a:solidFill>
                <a:latin typeface="Arial" charset="0"/>
              </a:rPr>
              <a:t>K</a:t>
            </a:r>
            <a:r>
              <a:rPr lang="vi-VN" sz="1900" b="1" kern="0" smtClean="0">
                <a:solidFill>
                  <a:srgbClr val="0000FF"/>
                </a:solidFill>
                <a:latin typeface="Arial" charset="0"/>
              </a:rPr>
              <a:t>ỷ </a:t>
            </a:r>
            <a:r>
              <a:rPr lang="vi-VN" sz="1900" b="1" kern="0">
                <a:solidFill>
                  <a:srgbClr val="0000FF"/>
                </a:solidFill>
                <a:latin typeface="Arial" charset="0"/>
              </a:rPr>
              <a:t>luật, kỷ cương hành chính ở một số nơi, trên một số lĩnh vực còn thiếu các biện pháp hữu hiệu để chấn chỉnh, khắc phục như: </a:t>
            </a:r>
            <a:r>
              <a:rPr lang="en-US" sz="1900" b="1" kern="0" smtClean="0">
                <a:solidFill>
                  <a:srgbClr val="0000FF"/>
                </a:solidFill>
                <a:latin typeface="Arial" charset="0"/>
              </a:rPr>
              <a:t>T</a:t>
            </a:r>
            <a:r>
              <a:rPr lang="vi-VN" sz="1900" b="1" kern="0" smtClean="0">
                <a:solidFill>
                  <a:srgbClr val="0000FF"/>
                </a:solidFill>
                <a:latin typeface="Arial" charset="0"/>
              </a:rPr>
              <a:t>huế</a:t>
            </a:r>
            <a:r>
              <a:rPr lang="vi-VN" sz="1900" b="1" kern="0">
                <a:solidFill>
                  <a:srgbClr val="0000FF"/>
                </a:solidFill>
                <a:latin typeface="Arial" charset="0"/>
              </a:rPr>
              <a:t>, hải quan, đất đai, cấp giấy phép, </a:t>
            </a:r>
            <a:r>
              <a:rPr lang="vi-VN" sz="1900" b="1" kern="0" smtClean="0">
                <a:solidFill>
                  <a:srgbClr val="0000FF"/>
                </a:solidFill>
                <a:latin typeface="Arial" charset="0"/>
              </a:rPr>
              <a:t>xây </a:t>
            </a:r>
            <a:r>
              <a:rPr lang="vi-VN" sz="1900" b="1" kern="0">
                <a:solidFill>
                  <a:srgbClr val="0000FF"/>
                </a:solidFill>
                <a:latin typeface="Arial" charset="0"/>
              </a:rPr>
              <a:t>dựng, cảnh sát giao thông, thanh tra chuyên ngành </a:t>
            </a:r>
            <a:r>
              <a:rPr lang="vi-VN" sz="1900" b="1" kern="0" smtClean="0">
                <a:solidFill>
                  <a:srgbClr val="0000FF"/>
                </a:solidFill>
                <a:latin typeface="Arial" charset="0"/>
              </a:rPr>
              <a:t>và</a:t>
            </a:r>
            <a:r>
              <a:rPr lang="en-US" sz="1900" b="1" kern="0" smtClean="0">
                <a:solidFill>
                  <a:srgbClr val="0000FF"/>
                </a:solidFill>
                <a:latin typeface="Arial" charset="0"/>
              </a:rPr>
              <a:t>… </a:t>
            </a:r>
            <a:r>
              <a:rPr lang="vi-VN" sz="1900" b="1" kern="0" smtClean="0">
                <a:solidFill>
                  <a:srgbClr val="0000FF"/>
                </a:solidFill>
                <a:latin typeface="Arial" charset="0"/>
              </a:rPr>
              <a:t>cơ </a:t>
            </a:r>
            <a:r>
              <a:rPr lang="vi-VN" sz="1900" b="1" kern="0">
                <a:solidFill>
                  <a:srgbClr val="0000FF"/>
                </a:solidFill>
                <a:latin typeface="Arial" charset="0"/>
              </a:rPr>
              <a:t>sở khám chữa bệnh, giáo dục</a:t>
            </a:r>
            <a:r>
              <a:rPr lang="vi-VN" sz="1900" b="1" kern="0" smtClean="0">
                <a:solidFill>
                  <a:srgbClr val="0000FF"/>
                </a:solidFill>
                <a:latin typeface="Arial" charset="0"/>
              </a:rPr>
              <a:t>...</a:t>
            </a:r>
            <a:endParaRPr lang="en-US" sz="1900" b="1" kern="0">
              <a:solidFill>
                <a:srgbClr val="0000FF"/>
              </a:solidFill>
              <a:latin typeface="Arial" charset="0"/>
            </a:endParaRPr>
          </a:p>
        </p:txBody>
      </p:sp>
    </p:spTree>
    <p:extLst>
      <p:ext uri="{BB962C8B-B14F-4D97-AF65-F5344CB8AC3E}">
        <p14:creationId xmlns:p14="http://schemas.microsoft.com/office/powerpoint/2010/main" val="337483551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marL="565150" indent="-457200" algn="ctr" eaLnBrk="1" hangingPunct="1">
              <a:lnSpc>
                <a:spcPct val="114000"/>
              </a:lnSpc>
              <a:spcBef>
                <a:spcPts val="1200"/>
              </a:spcBef>
              <a:spcAft>
                <a:spcPts val="0"/>
              </a:spcAft>
              <a:defRPr/>
            </a:pPr>
            <a:r>
              <a:rPr lang="en-US" sz="2600" b="1" smtClean="0">
                <a:solidFill>
                  <a:srgbClr val="FF0000"/>
                </a:solidFill>
                <a:latin typeface="Arial" panose="020B0604020202020204" pitchFamily="34" charset="0"/>
                <a:cs typeface="Arial" panose="020B0604020202020204" pitchFamily="34" charset="0"/>
              </a:rPr>
              <a:t>THỰC TRẠNG</a:t>
            </a:r>
            <a:endParaRPr lang="en-US" sz="26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Wingdings" panose="05000000000000000000" pitchFamily="2" charset="2"/>
              <a:buChar char="Ø"/>
              <a:defRPr/>
            </a:pPr>
            <a:r>
              <a:rPr lang="vi-VN" sz="2000" b="1" kern="0" smtClean="0">
                <a:solidFill>
                  <a:srgbClr val="0000FF"/>
                </a:solidFill>
                <a:latin typeface="Arial" charset="0"/>
              </a:rPr>
              <a:t>Việc </a:t>
            </a:r>
            <a:r>
              <a:rPr lang="vi-VN" sz="2000" b="1" kern="0">
                <a:solidFill>
                  <a:srgbClr val="0000FF"/>
                </a:solidFill>
                <a:latin typeface="Arial" charset="0"/>
              </a:rPr>
              <a:t>cải cách hành chính nhiều năm qua được Chính phủ và các cấp đặc biệt chú </a:t>
            </a:r>
            <a:r>
              <a:rPr lang="vi-VN" sz="2000" b="1" kern="0" smtClean="0">
                <a:solidFill>
                  <a:srgbClr val="0000FF"/>
                </a:solidFill>
                <a:latin typeface="Arial" charset="0"/>
              </a:rPr>
              <a:t>trọng</a:t>
            </a:r>
            <a:r>
              <a:rPr lang="en-US" sz="2000" b="1" kern="0" smtClean="0">
                <a:solidFill>
                  <a:srgbClr val="0000FF"/>
                </a:solidFill>
                <a:latin typeface="Arial" charset="0"/>
              </a:rPr>
              <a:t>, </a:t>
            </a:r>
            <a:r>
              <a:rPr lang="vi-VN" sz="2000" b="1" kern="0" smtClean="0">
                <a:solidFill>
                  <a:srgbClr val="0000FF"/>
                </a:solidFill>
                <a:latin typeface="Arial" charset="0"/>
              </a:rPr>
              <a:t>cắt </a:t>
            </a:r>
            <a:r>
              <a:rPr lang="vi-VN" sz="2000" b="1" kern="0">
                <a:solidFill>
                  <a:srgbClr val="0000FF"/>
                </a:solidFill>
                <a:latin typeface="Arial" charset="0"/>
              </a:rPr>
              <a:t>giảm, rút ngắn các thủ tục hành chính tạo điều kiện thuận lợi trong giải quyết các yêu cầu của người dân, doanh nghiệp. Tuy nhiên ở một số lĩnh vực, bộ, ngành, địa phương thủ tục hành chính còn rườm rà, thiếu công khai, minh bạch, vẫn còn nhiều “giấy phép con”; Việc cắt giảm điều kiện kinh doanh ở một số bộ, ngành chưa đồng bộ, có tình trạng chạy theo số lượng, mang tính đối phó... </a:t>
            </a:r>
            <a:endParaRPr lang="en-US" sz="2000" b="1" kern="0" smtClean="0">
              <a:solidFill>
                <a:srgbClr val="0000FF"/>
              </a:solidFill>
              <a:latin typeface="Arial" charset="0"/>
            </a:endParaRPr>
          </a:p>
          <a:p>
            <a:pPr marL="565150" indent="-457200" algn="just" eaLnBrk="1" hangingPunct="1">
              <a:lnSpc>
                <a:spcPct val="114000"/>
              </a:lnSpc>
              <a:spcBef>
                <a:spcPts val="1200"/>
              </a:spcBef>
              <a:spcAft>
                <a:spcPts val="0"/>
              </a:spcAft>
              <a:buClr>
                <a:srgbClr val="FF0000"/>
              </a:buClr>
              <a:buFont typeface="Wingdings" panose="05000000000000000000" pitchFamily="2" charset="2"/>
              <a:buChar char="Ø"/>
              <a:defRPr/>
            </a:pPr>
            <a:r>
              <a:rPr lang="vi-VN" sz="2000" b="1" kern="0" smtClean="0">
                <a:solidFill>
                  <a:srgbClr val="0000FF"/>
                </a:solidFill>
                <a:latin typeface="Arial" charset="0"/>
              </a:rPr>
              <a:t>Trung </a:t>
            </a:r>
            <a:r>
              <a:rPr lang="vi-VN" sz="2000" b="1" kern="0">
                <a:solidFill>
                  <a:srgbClr val="0000FF"/>
                </a:solidFill>
                <a:latin typeface="Arial" charset="0"/>
              </a:rPr>
              <a:t>tâm dịch vụ hành chính công đã được triển khai nhưng ở một số nơi thực hiện chưa hiệu quả, còn hình </a:t>
            </a:r>
            <a:r>
              <a:rPr lang="vi-VN" sz="2000" b="1" kern="0" smtClean="0">
                <a:solidFill>
                  <a:srgbClr val="0000FF"/>
                </a:solidFill>
                <a:latin typeface="Arial" charset="0"/>
              </a:rPr>
              <a:t>thức</a:t>
            </a:r>
            <a:endParaRPr lang="en-US" sz="2000" b="1" kern="0" smtClean="0">
              <a:solidFill>
                <a:srgbClr val="0000FF"/>
              </a:solidFill>
              <a:latin typeface="Arial" charset="0"/>
            </a:endParaRPr>
          </a:p>
          <a:p>
            <a:pPr marL="565150" indent="-457200" algn="just" eaLnBrk="1" hangingPunct="1">
              <a:lnSpc>
                <a:spcPct val="114000"/>
              </a:lnSpc>
              <a:spcBef>
                <a:spcPts val="1200"/>
              </a:spcBef>
              <a:spcAft>
                <a:spcPts val="0"/>
              </a:spcAft>
              <a:buClr>
                <a:srgbClr val="FF0000"/>
              </a:buClr>
              <a:buFont typeface="Wingdings" panose="05000000000000000000" pitchFamily="2" charset="2"/>
              <a:buChar char="Ø"/>
              <a:defRPr/>
            </a:pPr>
            <a:r>
              <a:rPr lang="vi-VN" sz="2000" b="1" kern="0" smtClean="0">
                <a:solidFill>
                  <a:srgbClr val="0000FF"/>
                </a:solidFill>
                <a:latin typeface="Arial" charset="0"/>
              </a:rPr>
              <a:t>Việc </a:t>
            </a:r>
            <a:r>
              <a:rPr lang="vi-VN" sz="2000" b="1" kern="0">
                <a:solidFill>
                  <a:srgbClr val="0000FF"/>
                </a:solidFill>
                <a:latin typeface="Arial" charset="0"/>
              </a:rPr>
              <a:t>xây dựng Chính phủ điện tử, ứng dụng công nghệ thông tin trong giải quyết công việc chưa đồng bộ, chưa tạo được sự kết nối, liên </a:t>
            </a:r>
            <a:r>
              <a:rPr lang="vi-VN" sz="2000" b="1" kern="0" smtClean="0">
                <a:solidFill>
                  <a:srgbClr val="0000FF"/>
                </a:solidFill>
                <a:latin typeface="Arial" charset="0"/>
              </a:rPr>
              <a:t>thông</a:t>
            </a:r>
            <a:r>
              <a:rPr lang="en-US" sz="2000" b="1" kern="0" smtClean="0">
                <a:solidFill>
                  <a:srgbClr val="0000FF"/>
                </a:solidFill>
                <a:latin typeface="Arial" charset="0"/>
              </a:rPr>
              <a:t>; </a:t>
            </a:r>
            <a:r>
              <a:rPr lang="vi-VN" sz="2000" b="1" kern="0" smtClean="0">
                <a:solidFill>
                  <a:srgbClr val="0000FF"/>
                </a:solidFill>
                <a:latin typeface="Arial" charset="0"/>
              </a:rPr>
              <a:t>việc </a:t>
            </a:r>
            <a:r>
              <a:rPr lang="vi-VN" sz="2000" b="1" kern="0">
                <a:solidFill>
                  <a:srgbClr val="0000FF"/>
                </a:solidFill>
                <a:latin typeface="Arial" charset="0"/>
              </a:rPr>
              <a:t>thực hiện dịch vụ công trực tuyến cấp độ 3 trở lên chưa cao</a:t>
            </a:r>
            <a:r>
              <a:rPr lang="vi-VN" sz="2000" b="1" kern="0" smtClean="0">
                <a:solidFill>
                  <a:srgbClr val="0000FF"/>
                </a:solidFill>
                <a:latin typeface="Arial" charset="0"/>
              </a:rPr>
              <a:t>...</a:t>
            </a:r>
            <a:endParaRPr lang="en-US" sz="2000" b="1" kern="0">
              <a:solidFill>
                <a:srgbClr val="0000FF"/>
              </a:solidFill>
              <a:latin typeface="Arial" charset="0"/>
            </a:endParaRPr>
          </a:p>
        </p:txBody>
      </p:sp>
    </p:spTree>
    <p:extLst>
      <p:ext uri="{BB962C8B-B14F-4D97-AF65-F5344CB8AC3E}">
        <p14:creationId xmlns:p14="http://schemas.microsoft.com/office/powerpoint/2010/main" val="294252557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marL="565150" indent="-457200" algn="ctr" eaLnBrk="1" hangingPunct="1">
              <a:lnSpc>
                <a:spcPct val="114000"/>
              </a:lnSpc>
              <a:spcBef>
                <a:spcPts val="1200"/>
              </a:spcBef>
              <a:spcAft>
                <a:spcPts val="0"/>
              </a:spcAft>
              <a:defRPr/>
            </a:pPr>
            <a:r>
              <a:rPr lang="en-US" sz="2600" b="1" smtClean="0">
                <a:solidFill>
                  <a:srgbClr val="FF0000"/>
                </a:solidFill>
                <a:latin typeface="Arial" panose="020B0604020202020204" pitchFamily="34" charset="0"/>
                <a:cs typeface="Arial" panose="020B0604020202020204" pitchFamily="34" charset="0"/>
              </a:rPr>
              <a:t>THỰC TRẠNG</a:t>
            </a:r>
            <a:endParaRPr lang="en-US" sz="26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Wingdings" panose="05000000000000000000" pitchFamily="2" charset="2"/>
              <a:buChar char="Ø"/>
              <a:defRPr/>
            </a:pPr>
            <a:r>
              <a:rPr lang="vi-VN" sz="2000" b="1" kern="0" smtClean="0">
                <a:solidFill>
                  <a:srgbClr val="0000FF"/>
                </a:solidFill>
                <a:latin typeface="Arial" charset="0"/>
              </a:rPr>
              <a:t>Việc </a:t>
            </a:r>
            <a:r>
              <a:rPr lang="vi-VN" sz="2000" b="1" kern="0">
                <a:solidFill>
                  <a:srgbClr val="0000FF"/>
                </a:solidFill>
                <a:latin typeface="Arial" charset="0"/>
              </a:rPr>
              <a:t>tiếp nhận phản ánh, góp ý, phê bình, tố cáo của người dân, cán bộ, đảng viên còn nhiều hạn </a:t>
            </a:r>
            <a:r>
              <a:rPr lang="vi-VN" sz="2000" b="1" kern="0" smtClean="0">
                <a:solidFill>
                  <a:srgbClr val="0000FF"/>
                </a:solidFill>
                <a:latin typeface="Arial" charset="0"/>
              </a:rPr>
              <a:t>chế.</a:t>
            </a:r>
            <a:endParaRPr lang="en-US" sz="2000" b="1" kern="0" smtClean="0">
              <a:solidFill>
                <a:srgbClr val="0000FF"/>
              </a:solidFill>
              <a:latin typeface="Arial" charset="0"/>
            </a:endParaRPr>
          </a:p>
          <a:p>
            <a:pPr marL="565150" indent="-457200" algn="just" eaLnBrk="1" hangingPunct="1">
              <a:lnSpc>
                <a:spcPct val="114000"/>
              </a:lnSpc>
              <a:spcBef>
                <a:spcPts val="1200"/>
              </a:spcBef>
              <a:spcAft>
                <a:spcPts val="0"/>
              </a:spcAft>
              <a:buClr>
                <a:srgbClr val="FF0000"/>
              </a:buClr>
              <a:buFont typeface="Wingdings" panose="05000000000000000000" pitchFamily="2" charset="2"/>
              <a:buChar char="Ø"/>
              <a:defRPr/>
            </a:pPr>
            <a:r>
              <a:rPr lang="vi-VN" sz="2000" b="1" kern="0" smtClean="0">
                <a:solidFill>
                  <a:srgbClr val="0000FF"/>
                </a:solidFill>
                <a:latin typeface="Arial" charset="0"/>
              </a:rPr>
              <a:t>Sự </a:t>
            </a:r>
            <a:r>
              <a:rPr lang="vi-VN" sz="2000" b="1" kern="0">
                <a:solidFill>
                  <a:srgbClr val="0000FF"/>
                </a:solidFill>
                <a:latin typeface="Arial" charset="0"/>
              </a:rPr>
              <a:t>hài lòng của người dân, doanh nghiệp đối với cơ quan hành chính nhà nước chưa được các cơ quan, đơn vị quán triệt, xây dựng thành kế hoạch để đưa vào thực </a:t>
            </a:r>
            <a:r>
              <a:rPr lang="vi-VN" sz="2000" b="1" kern="0" smtClean="0">
                <a:solidFill>
                  <a:srgbClr val="0000FF"/>
                </a:solidFill>
                <a:latin typeface="Arial" charset="0"/>
              </a:rPr>
              <a:t>hiện.</a:t>
            </a:r>
            <a:endParaRPr lang="en-US" sz="2000" b="1" kern="0" smtClean="0">
              <a:solidFill>
                <a:srgbClr val="0000FF"/>
              </a:solidFill>
              <a:latin typeface="Arial" charset="0"/>
            </a:endParaRPr>
          </a:p>
          <a:p>
            <a:pPr marL="565150" indent="-457200" algn="just" eaLnBrk="1" hangingPunct="1">
              <a:lnSpc>
                <a:spcPct val="114000"/>
              </a:lnSpc>
              <a:spcBef>
                <a:spcPts val="1200"/>
              </a:spcBef>
              <a:spcAft>
                <a:spcPts val="0"/>
              </a:spcAft>
              <a:buClr>
                <a:srgbClr val="FF0000"/>
              </a:buClr>
              <a:buFont typeface="Wingdings" panose="05000000000000000000" pitchFamily="2" charset="2"/>
              <a:buChar char="Ø"/>
              <a:defRPr/>
            </a:pPr>
            <a:r>
              <a:rPr lang="vi-VN" sz="2000" b="1" kern="0" smtClean="0">
                <a:solidFill>
                  <a:srgbClr val="0000FF"/>
                </a:solidFill>
                <a:latin typeface="Arial" charset="0"/>
              </a:rPr>
              <a:t>Nhận </a:t>
            </a:r>
            <a:r>
              <a:rPr lang="vi-VN" sz="2000" b="1" kern="0">
                <a:solidFill>
                  <a:srgbClr val="0000FF"/>
                </a:solidFill>
                <a:latin typeface="Arial" charset="0"/>
              </a:rPr>
              <a:t>thức và ý thức chấp hành pháp luật của một số doanh nghiệp, người dân chưa tốt, còn tình trạng dễ dàng tiếp tay cho những hành vi sai trái của cán bộ, công chức, viên chức để được giải quyết công việc của mình một cách không đúng, không chính đáng</a:t>
            </a:r>
            <a:r>
              <a:rPr lang="vi-VN" sz="2000" b="1" kern="0" smtClean="0">
                <a:solidFill>
                  <a:srgbClr val="0000FF"/>
                </a:solidFill>
                <a:latin typeface="Arial" charset="0"/>
              </a:rPr>
              <a:t>.</a:t>
            </a:r>
            <a:endParaRPr lang="en-US" sz="2000" b="1" kern="0">
              <a:solidFill>
                <a:srgbClr val="0000FF"/>
              </a:solidFill>
              <a:latin typeface="Arial" charset="0"/>
            </a:endParaRPr>
          </a:p>
        </p:txBody>
      </p:sp>
    </p:spTree>
    <p:extLst>
      <p:ext uri="{BB962C8B-B14F-4D97-AF65-F5344CB8AC3E}">
        <p14:creationId xmlns:p14="http://schemas.microsoft.com/office/powerpoint/2010/main" val="377520754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marL="565150" indent="-457200" algn="ctr" eaLnBrk="1" hangingPunct="1">
              <a:lnSpc>
                <a:spcPct val="114000"/>
              </a:lnSpc>
              <a:spcBef>
                <a:spcPts val="1200"/>
              </a:spcBef>
              <a:spcAft>
                <a:spcPts val="0"/>
              </a:spcAft>
              <a:defRPr/>
            </a:pPr>
            <a:r>
              <a:rPr lang="en-US" sz="2600" b="1" smtClean="0">
                <a:solidFill>
                  <a:srgbClr val="FF0000"/>
                </a:solidFill>
                <a:latin typeface="Arial" panose="020B0604020202020204" pitchFamily="34" charset="0"/>
                <a:cs typeface="Arial" panose="020B0604020202020204" pitchFamily="34" charset="0"/>
              </a:rPr>
              <a:t>THỦ TƯỚNG CHÍNH PHỦ YÊU CẦU</a:t>
            </a:r>
            <a:endParaRPr lang="en-US" sz="26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a:defRPr/>
            </a:pPr>
            <a:r>
              <a:rPr lang="vi-VN" sz="2000" b="1" kern="0" smtClean="0">
                <a:solidFill>
                  <a:srgbClr val="0000FF"/>
                </a:solidFill>
                <a:latin typeface="Arial" charset="0"/>
              </a:rPr>
              <a:t>Tăng </a:t>
            </a:r>
            <a:r>
              <a:rPr lang="vi-VN" sz="2000" b="1" kern="0">
                <a:solidFill>
                  <a:srgbClr val="0000FF"/>
                </a:solidFill>
                <a:latin typeface="Arial" charset="0"/>
              </a:rPr>
              <a:t>cường trách nhiệm người đứng đầu trong lãnh đạo, chỉ đạo công tác phòng, chống tham </a:t>
            </a:r>
            <a:r>
              <a:rPr lang="vi-VN" sz="2000" b="1" kern="0" smtClean="0">
                <a:solidFill>
                  <a:srgbClr val="0000FF"/>
                </a:solidFill>
                <a:latin typeface="Arial" charset="0"/>
              </a:rPr>
              <a:t>nhũng</a:t>
            </a:r>
            <a:endParaRPr lang="en-US" sz="2000" b="1" kern="0" smtClean="0">
              <a:solidFill>
                <a:srgbClr val="0000FF"/>
              </a:solidFill>
              <a:latin typeface="Arial" charset="0"/>
            </a:endParaRPr>
          </a:p>
          <a:p>
            <a:pPr marL="565150" indent="-457200" algn="just" eaLnBrk="1" hangingPunct="1">
              <a:lnSpc>
                <a:spcPct val="114000"/>
              </a:lnSpc>
              <a:spcBef>
                <a:spcPts val="1200"/>
              </a:spcBef>
              <a:spcAft>
                <a:spcPts val="0"/>
              </a:spcAft>
              <a:buClr>
                <a:srgbClr val="FF0000"/>
              </a:buClr>
              <a:buFont typeface="+mj-lt"/>
              <a:buAutoNum type="alphaLcParenR"/>
              <a:defRPr/>
            </a:pPr>
            <a:r>
              <a:rPr lang="vi-VN" sz="2000" b="1" kern="0" smtClean="0">
                <a:solidFill>
                  <a:srgbClr val="0000FF"/>
                </a:solidFill>
                <a:latin typeface="Arial" charset="0"/>
              </a:rPr>
              <a:t>Người </a:t>
            </a:r>
            <a:r>
              <a:rPr lang="vi-VN" sz="2000" b="1" kern="0">
                <a:solidFill>
                  <a:srgbClr val="0000FF"/>
                </a:solidFill>
                <a:latin typeface="Arial" charset="0"/>
              </a:rPr>
              <a:t>đứng đầu cơ quan, đơn vị nghiêm túc quán triệt, chỉ đạo chặt chẽ, tổ chức thực hiện đồng bộ các giải pháp nhằm xử lý, ngăn chặn có hiệu quả tình trạng nhũng nhiễu, gây phiền hà trong giải quyết công việc; nghiêm chỉnh thực hiện đúng quy định việc tiếp công dân, tiếp nhận những phản ánh, kiến nghị, khiếu nại, tố cáo của người dân theo đúng quy định</a:t>
            </a:r>
            <a:r>
              <a:rPr lang="en-US" sz="2000" b="1" kern="0">
                <a:solidFill>
                  <a:srgbClr val="0000FF"/>
                </a:solidFill>
                <a:latin typeface="Arial" charset="0"/>
              </a:rPr>
              <a:t>…</a:t>
            </a:r>
          </a:p>
          <a:p>
            <a:pPr marL="565150" indent="-457200" algn="just" eaLnBrk="1" hangingPunct="1">
              <a:lnSpc>
                <a:spcPct val="114000"/>
              </a:lnSpc>
              <a:spcBef>
                <a:spcPts val="1200"/>
              </a:spcBef>
              <a:spcAft>
                <a:spcPts val="0"/>
              </a:spcAft>
              <a:buClr>
                <a:srgbClr val="FF0000"/>
              </a:buClr>
              <a:buFont typeface="+mj-lt"/>
              <a:buAutoNum type="alphaLcParenR"/>
              <a:defRPr/>
            </a:pPr>
            <a:r>
              <a:rPr lang="vi-VN" sz="2000" b="1" kern="0" smtClean="0">
                <a:solidFill>
                  <a:srgbClr val="0000FF"/>
                </a:solidFill>
                <a:latin typeface="Arial" charset="0"/>
              </a:rPr>
              <a:t>Chấn </a:t>
            </a:r>
            <a:r>
              <a:rPr lang="vi-VN" sz="2000" b="1" kern="0">
                <a:solidFill>
                  <a:srgbClr val="0000FF"/>
                </a:solidFill>
                <a:latin typeface="Arial" charset="0"/>
              </a:rPr>
              <a:t>chỉnh công tác quản lý; siết chặt kỷ cương, kỷ luật hành chính, tăng cường kiểm tra, giám sát cán bộ, công chức, viên chức trong hoạt động công vụ, giải quyết công việc liên quan đến người dân, doanh nghiệp; đảm bảo giải quyết dứt điểm, kịp thời các kiến nghị, phản ánh, tố cáo của người dân và doanh nghiệp, tránh tình trạng giải thích không rõ ràng thay vì giải quyết.</a:t>
            </a:r>
            <a:endParaRPr lang="en-US" sz="2000" b="1" kern="0">
              <a:solidFill>
                <a:srgbClr val="0000FF"/>
              </a:solidFill>
              <a:latin typeface="Arial" charset="0"/>
            </a:endParaRPr>
          </a:p>
          <a:p>
            <a:pPr marL="565150" indent="-457200" algn="just" eaLnBrk="1" hangingPunct="1">
              <a:lnSpc>
                <a:spcPct val="114000"/>
              </a:lnSpc>
              <a:spcBef>
                <a:spcPts val="1200"/>
              </a:spcBef>
              <a:spcAft>
                <a:spcPts val="0"/>
              </a:spcAft>
              <a:buClr>
                <a:srgbClr val="FF0000"/>
              </a:buClr>
              <a:buFont typeface="+mj-lt"/>
              <a:buAutoNum type="alphaLcParenR"/>
              <a:defRPr/>
            </a:pPr>
            <a:endParaRPr lang="en-US" sz="2000" b="1" kern="0">
              <a:solidFill>
                <a:srgbClr val="0000FF"/>
              </a:solidFill>
              <a:latin typeface="Arial" charset="0"/>
            </a:endParaRPr>
          </a:p>
          <a:p>
            <a:pPr marL="565150" indent="-457200" algn="just" eaLnBrk="1" hangingPunct="1">
              <a:lnSpc>
                <a:spcPct val="114000"/>
              </a:lnSpc>
              <a:spcBef>
                <a:spcPts val="1200"/>
              </a:spcBef>
              <a:spcAft>
                <a:spcPts val="0"/>
              </a:spcAft>
              <a:buClr>
                <a:srgbClr val="FF0000"/>
              </a:buClr>
              <a:buFont typeface="Wingdings" panose="05000000000000000000" pitchFamily="2" charset="2"/>
              <a:buChar char="Ø"/>
              <a:defRPr/>
            </a:pPr>
            <a:endParaRPr lang="vi-VN" sz="2000" b="1" kern="0">
              <a:solidFill>
                <a:srgbClr val="0000FF"/>
              </a:solidFill>
              <a:latin typeface="Arial" charset="0"/>
            </a:endParaRPr>
          </a:p>
        </p:txBody>
      </p:sp>
    </p:spTree>
    <p:extLst>
      <p:ext uri="{BB962C8B-B14F-4D97-AF65-F5344CB8AC3E}">
        <p14:creationId xmlns:p14="http://schemas.microsoft.com/office/powerpoint/2010/main" val="383561879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marL="565150" indent="-457200" algn="ctr" eaLnBrk="1" hangingPunct="1">
              <a:lnSpc>
                <a:spcPct val="114000"/>
              </a:lnSpc>
              <a:spcBef>
                <a:spcPts val="1200"/>
              </a:spcBef>
              <a:spcAft>
                <a:spcPts val="0"/>
              </a:spcAft>
              <a:defRPr/>
            </a:pPr>
            <a:r>
              <a:rPr lang="en-US" sz="2600" b="1" smtClean="0">
                <a:solidFill>
                  <a:srgbClr val="FF0000"/>
                </a:solidFill>
                <a:latin typeface="Arial" panose="020B0604020202020204" pitchFamily="34" charset="0"/>
                <a:cs typeface="Arial" panose="020B0604020202020204" pitchFamily="34" charset="0"/>
              </a:rPr>
              <a:t>THỦ TƯỚNG CHÍNH PHỦ YÊU CẦU</a:t>
            </a:r>
            <a:endParaRPr lang="en-US" sz="26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startAt="2"/>
              <a:defRPr/>
            </a:pPr>
            <a:r>
              <a:rPr lang="vi-VN" sz="2000" b="1" kern="0" smtClean="0">
                <a:solidFill>
                  <a:srgbClr val="0000FF"/>
                </a:solidFill>
                <a:latin typeface="Arial" charset="0"/>
              </a:rPr>
              <a:t>Thực </a:t>
            </a:r>
            <a:r>
              <a:rPr lang="vi-VN" sz="2000" b="1" kern="0">
                <a:solidFill>
                  <a:srgbClr val="0000FF"/>
                </a:solidFill>
                <a:latin typeface="Arial" charset="0"/>
              </a:rPr>
              <a:t>hiện cải cách hành chính, tăng cường công khai, minh bạch trong hoạt động của cơ quan, tổ chức, đơn vị, đổi mới công nghệ quản </a:t>
            </a:r>
            <a:r>
              <a:rPr lang="vi-VN" sz="2000" b="1" kern="0" smtClean="0">
                <a:solidFill>
                  <a:srgbClr val="0000FF"/>
                </a:solidFill>
                <a:latin typeface="Arial" charset="0"/>
              </a:rPr>
              <a:t>lý.</a:t>
            </a:r>
            <a:endParaRPr lang="en-US" sz="2000" b="1" kern="0" smtClean="0">
              <a:solidFill>
                <a:srgbClr val="0000FF"/>
              </a:solidFill>
              <a:latin typeface="Arial" charset="0"/>
            </a:endParaRPr>
          </a:p>
          <a:p>
            <a:pPr marL="565150" indent="-457200" algn="just" eaLnBrk="1" hangingPunct="1">
              <a:lnSpc>
                <a:spcPct val="114000"/>
              </a:lnSpc>
              <a:spcBef>
                <a:spcPts val="1200"/>
              </a:spcBef>
              <a:spcAft>
                <a:spcPts val="0"/>
              </a:spcAft>
              <a:buClr>
                <a:srgbClr val="FF0000"/>
              </a:buClr>
              <a:buFont typeface="+mj-lt"/>
              <a:buAutoNum type="alphaLcParenR"/>
              <a:defRPr/>
            </a:pPr>
            <a:r>
              <a:rPr lang="en-US" sz="2000" b="1" kern="0" smtClean="0">
                <a:solidFill>
                  <a:srgbClr val="0000FF"/>
                </a:solidFill>
                <a:latin typeface="Arial" charset="0"/>
              </a:rPr>
              <a:t>… </a:t>
            </a:r>
            <a:r>
              <a:rPr lang="vi-VN" sz="2000" b="1" kern="0" smtClean="0">
                <a:solidFill>
                  <a:srgbClr val="0000FF"/>
                </a:solidFill>
                <a:latin typeface="Arial" charset="0"/>
              </a:rPr>
              <a:t>nhận </a:t>
            </a:r>
            <a:r>
              <a:rPr lang="vi-VN" sz="2000" b="1" kern="0">
                <a:solidFill>
                  <a:srgbClr val="0000FF"/>
                </a:solidFill>
                <a:latin typeface="Arial" charset="0"/>
              </a:rPr>
              <a:t>diện nguy cơ tham nhũng theo vị trí việc làm để có biện pháp kiểm tra, giám sát; </a:t>
            </a:r>
            <a:r>
              <a:rPr lang="en-US" sz="2000" b="1" kern="0" smtClean="0">
                <a:solidFill>
                  <a:srgbClr val="0000FF"/>
                </a:solidFill>
                <a:latin typeface="Arial" charset="0"/>
              </a:rPr>
              <a:t>… ; </a:t>
            </a:r>
            <a:r>
              <a:rPr lang="vi-VN" sz="2000" b="1" kern="0" smtClean="0">
                <a:solidFill>
                  <a:srgbClr val="0000FF"/>
                </a:solidFill>
                <a:latin typeface="Arial" charset="0"/>
              </a:rPr>
              <a:t>rà </a:t>
            </a:r>
            <a:r>
              <a:rPr lang="vi-VN" sz="2000" b="1" kern="0">
                <a:solidFill>
                  <a:srgbClr val="0000FF"/>
                </a:solidFill>
                <a:latin typeface="Arial" charset="0"/>
              </a:rPr>
              <a:t>soát </a:t>
            </a:r>
            <a:r>
              <a:rPr lang="en-US" sz="2000" b="1" kern="0" smtClean="0">
                <a:solidFill>
                  <a:srgbClr val="0000FF"/>
                </a:solidFill>
                <a:latin typeface="Arial" charset="0"/>
              </a:rPr>
              <a:t>TTHC </a:t>
            </a:r>
            <a:r>
              <a:rPr lang="vi-VN" sz="2000" b="1" kern="0" smtClean="0">
                <a:solidFill>
                  <a:srgbClr val="0000FF"/>
                </a:solidFill>
                <a:latin typeface="Arial" charset="0"/>
              </a:rPr>
              <a:t>theo </a:t>
            </a:r>
            <a:r>
              <a:rPr lang="vi-VN" sz="2000" b="1" kern="0">
                <a:solidFill>
                  <a:srgbClr val="0000FF"/>
                </a:solidFill>
                <a:latin typeface="Arial" charset="0"/>
              </a:rPr>
              <a:t>hướng tinh giản, loại bỏ ngay các thủ tục không cần thiết, rườm rà, khó thực hiện, rút ngắn thời gian, đưa ra lộ trình giải quyết; sau khi tiếp nhận hồ sơ, </a:t>
            </a:r>
            <a:r>
              <a:rPr lang="en-US" sz="2000" b="1" kern="0" smtClean="0">
                <a:solidFill>
                  <a:srgbClr val="0000FF"/>
                </a:solidFill>
                <a:latin typeface="Arial" charset="0"/>
              </a:rPr>
              <a:t>TTHC </a:t>
            </a:r>
            <a:r>
              <a:rPr lang="vi-VN" sz="2000" b="1" kern="0" smtClean="0">
                <a:solidFill>
                  <a:srgbClr val="0000FF"/>
                </a:solidFill>
                <a:latin typeface="Arial" charset="0"/>
              </a:rPr>
              <a:t>theo </a:t>
            </a:r>
            <a:r>
              <a:rPr lang="vi-VN" sz="2000" b="1" kern="0">
                <a:solidFill>
                  <a:srgbClr val="0000FF"/>
                </a:solidFill>
                <a:latin typeface="Arial" charset="0"/>
              </a:rPr>
              <a:t>quy định, không được yêu cầu doanh nghiệp, người dân bổ sung hồ sơ, tài liệu quá 01 </a:t>
            </a:r>
            <a:r>
              <a:rPr lang="vi-VN" sz="2000" b="1" kern="0" smtClean="0">
                <a:solidFill>
                  <a:srgbClr val="0000FF"/>
                </a:solidFill>
                <a:latin typeface="Arial" charset="0"/>
              </a:rPr>
              <a:t>lần.</a:t>
            </a:r>
            <a:endParaRPr lang="en-US" sz="2000" b="1" kern="0" smtClean="0">
              <a:solidFill>
                <a:srgbClr val="0000FF"/>
              </a:solidFill>
              <a:latin typeface="Arial" charset="0"/>
            </a:endParaRPr>
          </a:p>
          <a:p>
            <a:pPr marL="565150" indent="-457200" algn="just" eaLnBrk="1" hangingPunct="1">
              <a:lnSpc>
                <a:spcPct val="114000"/>
              </a:lnSpc>
              <a:spcBef>
                <a:spcPts val="1200"/>
              </a:spcBef>
              <a:spcAft>
                <a:spcPts val="0"/>
              </a:spcAft>
              <a:buClr>
                <a:srgbClr val="FF0000"/>
              </a:buClr>
              <a:buFont typeface="+mj-lt"/>
              <a:buAutoNum type="alphaLcParenR"/>
              <a:defRPr/>
            </a:pPr>
            <a:r>
              <a:rPr lang="en-US" sz="2000" b="1" kern="0" smtClean="0">
                <a:solidFill>
                  <a:srgbClr val="0000FF"/>
                </a:solidFill>
                <a:latin typeface="Arial" charset="0"/>
              </a:rPr>
              <a:t>… </a:t>
            </a:r>
            <a:r>
              <a:rPr lang="vi-VN" sz="2000" b="1" kern="0" smtClean="0">
                <a:solidFill>
                  <a:srgbClr val="0000FF"/>
                </a:solidFill>
                <a:latin typeface="Arial" charset="0"/>
              </a:rPr>
              <a:t>đề </a:t>
            </a:r>
            <a:r>
              <a:rPr lang="vi-VN" sz="2000" b="1" kern="0">
                <a:solidFill>
                  <a:srgbClr val="0000FF"/>
                </a:solidFill>
                <a:latin typeface="Arial" charset="0"/>
              </a:rPr>
              <a:t>xuất với các cơ quan có thẩm quyền biện pháp xử lý đối với những bất cập trong quy định của pháp luật (nếu có); công khai thời gian, địa điểm tiếp dân của người đứng đầu cơ quan, đơn vị trên trang thông tin điện tử (nếu có) và trụ sở làm việc của cơ quan, tổ chức.</a:t>
            </a:r>
            <a:endParaRPr lang="en-US" sz="2000" b="1" kern="0">
              <a:solidFill>
                <a:srgbClr val="0000FF"/>
              </a:solidFill>
              <a:latin typeface="Arial" charset="0"/>
            </a:endParaRPr>
          </a:p>
          <a:p>
            <a:pPr marL="565150" indent="-457200" algn="just" eaLnBrk="1" hangingPunct="1">
              <a:lnSpc>
                <a:spcPct val="114000"/>
              </a:lnSpc>
              <a:spcBef>
                <a:spcPts val="1200"/>
              </a:spcBef>
              <a:spcAft>
                <a:spcPts val="0"/>
              </a:spcAft>
              <a:buClr>
                <a:srgbClr val="FF0000"/>
              </a:buClr>
              <a:buFont typeface="+mj-lt"/>
              <a:buAutoNum type="arabicPeriod" startAt="2"/>
              <a:defRPr/>
            </a:pPr>
            <a:endParaRPr lang="en-US" sz="2000" b="1" kern="0">
              <a:solidFill>
                <a:srgbClr val="0000FF"/>
              </a:solidFill>
              <a:latin typeface="Arial" charset="0"/>
            </a:endParaRPr>
          </a:p>
          <a:p>
            <a:pPr marL="565150" indent="-457200" algn="just" eaLnBrk="1" hangingPunct="1">
              <a:lnSpc>
                <a:spcPct val="114000"/>
              </a:lnSpc>
              <a:spcBef>
                <a:spcPts val="1200"/>
              </a:spcBef>
              <a:spcAft>
                <a:spcPts val="0"/>
              </a:spcAft>
              <a:buClr>
                <a:srgbClr val="FF0000"/>
              </a:buClr>
              <a:buFont typeface="Wingdings" panose="05000000000000000000" pitchFamily="2" charset="2"/>
              <a:buChar char="Ø"/>
              <a:defRPr/>
            </a:pPr>
            <a:endParaRPr lang="vi-VN" sz="2000" b="1" kern="0">
              <a:solidFill>
                <a:srgbClr val="0000FF"/>
              </a:solidFill>
              <a:latin typeface="Arial" charset="0"/>
            </a:endParaRPr>
          </a:p>
        </p:txBody>
      </p:sp>
    </p:spTree>
    <p:extLst>
      <p:ext uri="{BB962C8B-B14F-4D97-AF65-F5344CB8AC3E}">
        <p14:creationId xmlns:p14="http://schemas.microsoft.com/office/powerpoint/2010/main" val="97330753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marL="565150" indent="-457200" algn="ctr" eaLnBrk="1" hangingPunct="1">
              <a:lnSpc>
                <a:spcPct val="114000"/>
              </a:lnSpc>
              <a:spcBef>
                <a:spcPts val="1200"/>
              </a:spcBef>
              <a:spcAft>
                <a:spcPts val="0"/>
              </a:spcAft>
              <a:defRPr/>
            </a:pPr>
            <a:r>
              <a:rPr lang="en-US" sz="2600" b="1" smtClean="0">
                <a:solidFill>
                  <a:srgbClr val="FF0000"/>
                </a:solidFill>
                <a:latin typeface="Arial" panose="020B0604020202020204" pitchFamily="34" charset="0"/>
                <a:cs typeface="Arial" panose="020B0604020202020204" pitchFamily="34" charset="0"/>
              </a:rPr>
              <a:t>THỦ TƯỚNG CHÍNH PHỦ YÊU CẦU</a:t>
            </a:r>
            <a:endParaRPr lang="en-US" sz="26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startAt="2"/>
              <a:defRPr/>
            </a:pPr>
            <a:r>
              <a:rPr lang="vi-VN" sz="2000" b="1" kern="0" smtClean="0">
                <a:solidFill>
                  <a:srgbClr val="0000FF"/>
                </a:solidFill>
                <a:latin typeface="Arial" charset="0"/>
              </a:rPr>
              <a:t>Thực </a:t>
            </a:r>
            <a:r>
              <a:rPr lang="vi-VN" sz="2000" b="1" kern="0">
                <a:solidFill>
                  <a:srgbClr val="0000FF"/>
                </a:solidFill>
                <a:latin typeface="Arial" charset="0"/>
              </a:rPr>
              <a:t>hiện cải cách hành chính, tăng cường công khai, minh bạch trong hoạt động của cơ quan, tổ chức, đơn vị, đổi mới công nghệ quản </a:t>
            </a:r>
            <a:r>
              <a:rPr lang="vi-VN" sz="2000" b="1" kern="0" smtClean="0">
                <a:solidFill>
                  <a:srgbClr val="0000FF"/>
                </a:solidFill>
                <a:latin typeface="Arial" charset="0"/>
              </a:rPr>
              <a:t>lý.</a:t>
            </a:r>
            <a:endParaRPr lang="en-US" sz="2000" b="1" kern="0" smtClean="0">
              <a:solidFill>
                <a:srgbClr val="0000FF"/>
              </a:solidFill>
              <a:latin typeface="Arial" charset="0"/>
            </a:endParaRPr>
          </a:p>
          <a:p>
            <a:pPr marL="565150" indent="-457200" algn="just" eaLnBrk="1" hangingPunct="1">
              <a:lnSpc>
                <a:spcPct val="114000"/>
              </a:lnSpc>
              <a:spcBef>
                <a:spcPts val="1200"/>
              </a:spcBef>
              <a:spcAft>
                <a:spcPts val="0"/>
              </a:spcAft>
              <a:buClr>
                <a:srgbClr val="FF0000"/>
              </a:buClr>
              <a:buFont typeface="+mj-lt"/>
              <a:buAutoNum type="alphaLcParenR" startAt="3"/>
              <a:defRPr/>
            </a:pPr>
            <a:r>
              <a:rPr lang="vi-VN" sz="2000" b="1" kern="0" smtClean="0">
                <a:solidFill>
                  <a:srgbClr val="0000FF"/>
                </a:solidFill>
                <a:latin typeface="Arial" charset="0"/>
              </a:rPr>
              <a:t>Công </a:t>
            </a:r>
            <a:r>
              <a:rPr lang="vi-VN" sz="2000" b="1" kern="0">
                <a:solidFill>
                  <a:srgbClr val="0000FF"/>
                </a:solidFill>
                <a:latin typeface="Arial" charset="0"/>
              </a:rPr>
              <a:t>khai địa chỉ đường dây nóng, hộp thư điện tử và tổ chức tiếp nhận, xử lý, giải quyết kịp thời các phản ánh, kiến nghị, tố cáo của người dân, doanh nghiệp, nhất là về hành vi nhũng nhiễu, gây phiền hà; công khai kết quả xử lý, nếu có lỗi thì phải công khai xin lỗi người dân, doanh nghiệp và khắc phục hậu quả, xử lý vi phạm theo đúng quy định; thực hiện định kỳ báo cáo theo quy định về công tác phòng, chống tham </a:t>
            </a:r>
            <a:r>
              <a:rPr lang="vi-VN" sz="2000" b="1" kern="0" smtClean="0">
                <a:solidFill>
                  <a:srgbClr val="0000FF"/>
                </a:solidFill>
                <a:latin typeface="Arial" charset="0"/>
              </a:rPr>
              <a:t>nhũng.</a:t>
            </a:r>
            <a:endParaRPr lang="en-US" sz="2000" b="1" kern="0" smtClean="0">
              <a:solidFill>
                <a:srgbClr val="0000FF"/>
              </a:solidFill>
              <a:latin typeface="Arial" charset="0"/>
            </a:endParaRPr>
          </a:p>
          <a:p>
            <a:pPr marL="565150" indent="-457200" algn="just" eaLnBrk="1" hangingPunct="1">
              <a:lnSpc>
                <a:spcPct val="114000"/>
              </a:lnSpc>
              <a:spcBef>
                <a:spcPts val="1200"/>
              </a:spcBef>
              <a:spcAft>
                <a:spcPts val="0"/>
              </a:spcAft>
              <a:buClr>
                <a:srgbClr val="FF0000"/>
              </a:buClr>
              <a:buFont typeface="+mj-lt"/>
              <a:buAutoNum type="alphaLcParenR" startAt="3"/>
              <a:defRPr/>
            </a:pPr>
            <a:r>
              <a:rPr lang="vi-VN" sz="2000" b="1" kern="0" smtClean="0">
                <a:solidFill>
                  <a:srgbClr val="0000FF"/>
                </a:solidFill>
                <a:latin typeface="Arial" charset="0"/>
              </a:rPr>
              <a:t>Đẩy </a:t>
            </a:r>
            <a:r>
              <a:rPr lang="vi-VN" sz="2000" b="1" kern="0">
                <a:solidFill>
                  <a:srgbClr val="0000FF"/>
                </a:solidFill>
                <a:latin typeface="Arial" charset="0"/>
              </a:rPr>
              <a:t>mạnh việc ứng dụng </a:t>
            </a:r>
            <a:r>
              <a:rPr lang="en-US" sz="2000" b="1" kern="0" smtClean="0">
                <a:solidFill>
                  <a:srgbClr val="0000FF"/>
                </a:solidFill>
                <a:latin typeface="Arial" charset="0"/>
              </a:rPr>
              <a:t>CNTT </a:t>
            </a:r>
            <a:r>
              <a:rPr lang="vi-VN" sz="2000" b="1" kern="0" smtClean="0">
                <a:solidFill>
                  <a:srgbClr val="0000FF"/>
                </a:solidFill>
                <a:latin typeface="Arial" charset="0"/>
              </a:rPr>
              <a:t>trong </a:t>
            </a:r>
            <a:r>
              <a:rPr lang="vi-VN" sz="2000" b="1" kern="0">
                <a:solidFill>
                  <a:srgbClr val="0000FF"/>
                </a:solidFill>
                <a:latin typeface="Arial" charset="0"/>
              </a:rPr>
              <a:t>hoạt động quản lý của các cơ quan hành chính Nhà </a:t>
            </a:r>
            <a:r>
              <a:rPr lang="vi-VN" sz="2000" b="1" kern="0" smtClean="0">
                <a:solidFill>
                  <a:srgbClr val="0000FF"/>
                </a:solidFill>
                <a:latin typeface="Arial" charset="0"/>
              </a:rPr>
              <a:t>nước</a:t>
            </a:r>
            <a:r>
              <a:rPr lang="en-US" sz="2000" b="1" kern="0" smtClean="0">
                <a:solidFill>
                  <a:srgbClr val="0000FF"/>
                </a:solidFill>
                <a:latin typeface="Arial" charset="0"/>
              </a:rPr>
              <a:t>…</a:t>
            </a:r>
            <a:r>
              <a:rPr lang="vi-VN" sz="2000" b="1" kern="0" smtClean="0">
                <a:solidFill>
                  <a:srgbClr val="0000FF"/>
                </a:solidFill>
                <a:latin typeface="Arial" charset="0"/>
              </a:rPr>
              <a:t>; </a:t>
            </a:r>
            <a:r>
              <a:rPr lang="vi-VN" sz="2000" b="1" kern="0">
                <a:solidFill>
                  <a:srgbClr val="0000FF"/>
                </a:solidFill>
                <a:latin typeface="Arial" charset="0"/>
              </a:rPr>
              <a:t>đưa ra lộ trình cụ thể để triển khai dịch vụ công trực tuyến cấp độ 3 trở </a:t>
            </a:r>
            <a:r>
              <a:rPr lang="vi-VN" sz="2000" b="1" kern="0" smtClean="0">
                <a:solidFill>
                  <a:srgbClr val="0000FF"/>
                </a:solidFill>
                <a:latin typeface="Arial" charset="0"/>
              </a:rPr>
              <a:t>lên</a:t>
            </a:r>
            <a:r>
              <a:rPr lang="en-US" sz="2000" b="1" kern="0" smtClean="0">
                <a:solidFill>
                  <a:srgbClr val="0000FF"/>
                </a:solidFill>
                <a:latin typeface="Arial" charset="0"/>
              </a:rPr>
              <a:t>;…</a:t>
            </a:r>
            <a:endParaRPr lang="vi-VN" sz="2000" b="1" kern="0">
              <a:solidFill>
                <a:srgbClr val="0000FF"/>
              </a:solidFill>
              <a:latin typeface="Arial" charset="0"/>
            </a:endParaRPr>
          </a:p>
        </p:txBody>
      </p:sp>
    </p:spTree>
    <p:extLst>
      <p:ext uri="{BB962C8B-B14F-4D97-AF65-F5344CB8AC3E}">
        <p14:creationId xmlns:p14="http://schemas.microsoft.com/office/powerpoint/2010/main" val="4408278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marL="565150" indent="-457200" algn="ctr" eaLnBrk="1" hangingPunct="1">
              <a:lnSpc>
                <a:spcPct val="114000"/>
              </a:lnSpc>
              <a:spcBef>
                <a:spcPts val="1200"/>
              </a:spcBef>
              <a:spcAft>
                <a:spcPts val="0"/>
              </a:spcAft>
              <a:defRPr/>
            </a:pPr>
            <a:r>
              <a:rPr lang="en-US" sz="2600" b="1" smtClean="0">
                <a:solidFill>
                  <a:srgbClr val="FF0000"/>
                </a:solidFill>
                <a:latin typeface="Arial" panose="020B0604020202020204" pitchFamily="34" charset="0"/>
                <a:cs typeface="Arial" panose="020B0604020202020204" pitchFamily="34" charset="0"/>
              </a:rPr>
              <a:t>THỦ TƯỚNG CHÍNH PHỦ YÊU CẦU</a:t>
            </a:r>
            <a:endParaRPr lang="en-US" sz="26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08000"/>
              </a:lnSpc>
              <a:spcBef>
                <a:spcPts val="800"/>
              </a:spcBef>
              <a:spcAft>
                <a:spcPts val="0"/>
              </a:spcAft>
              <a:buClr>
                <a:srgbClr val="FF0000"/>
              </a:buClr>
              <a:buFont typeface="+mj-lt"/>
              <a:buAutoNum type="arabicPeriod" startAt="3"/>
              <a:defRPr/>
            </a:pPr>
            <a:r>
              <a:rPr lang="vi-VN" sz="1800" b="1" kern="0" smtClean="0">
                <a:solidFill>
                  <a:srgbClr val="0000FF"/>
                </a:solidFill>
                <a:latin typeface="Arial" charset="0"/>
              </a:rPr>
              <a:t>Tăng </a:t>
            </a:r>
            <a:r>
              <a:rPr lang="vi-VN" sz="1800" b="1" kern="0">
                <a:solidFill>
                  <a:srgbClr val="0000FF"/>
                </a:solidFill>
                <a:latin typeface="Arial" charset="0"/>
              </a:rPr>
              <a:t>cường tuyên truyền, phổ biến, giáo dục pháp luật về PCTN, phát huy vai trò, trách nhiệm của xã hội trong </a:t>
            </a:r>
            <a:r>
              <a:rPr lang="vi-VN" sz="1800" b="1" kern="0" smtClean="0">
                <a:solidFill>
                  <a:srgbClr val="0000FF"/>
                </a:solidFill>
                <a:latin typeface="Arial" charset="0"/>
              </a:rPr>
              <a:t>PCTN</a:t>
            </a:r>
            <a:endParaRPr lang="en-US" sz="1800" b="1" kern="0" smtClean="0">
              <a:solidFill>
                <a:srgbClr val="0000FF"/>
              </a:solidFill>
              <a:latin typeface="Arial" charset="0"/>
            </a:endParaRPr>
          </a:p>
          <a:p>
            <a:pPr marL="565150" indent="-457200" algn="just" eaLnBrk="1" hangingPunct="1">
              <a:lnSpc>
                <a:spcPct val="108000"/>
              </a:lnSpc>
              <a:spcBef>
                <a:spcPts val="800"/>
              </a:spcBef>
              <a:spcAft>
                <a:spcPts val="0"/>
              </a:spcAft>
              <a:buClr>
                <a:srgbClr val="FF0000"/>
              </a:buClr>
              <a:buFont typeface="+mj-lt"/>
              <a:buAutoNum type="alphaLcParenR"/>
              <a:defRPr/>
            </a:pPr>
            <a:r>
              <a:rPr lang="vi-VN" sz="1800" b="1" kern="0" smtClean="0">
                <a:solidFill>
                  <a:srgbClr val="0000FF"/>
                </a:solidFill>
                <a:latin typeface="Arial" charset="0"/>
              </a:rPr>
              <a:t>Đẩy </a:t>
            </a:r>
            <a:r>
              <a:rPr lang="vi-VN" sz="1800" b="1" kern="0">
                <a:solidFill>
                  <a:srgbClr val="0000FF"/>
                </a:solidFill>
                <a:latin typeface="Arial" charset="0"/>
              </a:rPr>
              <a:t>mạnh việc thực hiện đánh giá sự hài lòng của người dân và doanh nghiệp đối với hoạt động của cơ quan hành chính nhà nước và các tổ chức cung cấp dịch vụ </a:t>
            </a:r>
            <a:r>
              <a:rPr lang="vi-VN" sz="1800" b="1" kern="0" smtClean="0">
                <a:solidFill>
                  <a:srgbClr val="0000FF"/>
                </a:solidFill>
                <a:latin typeface="Arial" charset="0"/>
              </a:rPr>
              <a:t>công</a:t>
            </a:r>
            <a:r>
              <a:rPr lang="en-US" sz="1800" b="1" kern="0" smtClean="0">
                <a:solidFill>
                  <a:srgbClr val="0000FF"/>
                </a:solidFill>
                <a:latin typeface="Arial" charset="0"/>
              </a:rPr>
              <a:t>…</a:t>
            </a:r>
            <a:r>
              <a:rPr lang="vi-VN" sz="1800" b="1" kern="0" smtClean="0">
                <a:solidFill>
                  <a:srgbClr val="0000FF"/>
                </a:solidFill>
                <a:latin typeface="Arial" charset="0"/>
              </a:rPr>
              <a:t>; </a:t>
            </a:r>
            <a:r>
              <a:rPr lang="vi-VN" sz="1800" b="1" kern="0">
                <a:solidFill>
                  <a:srgbClr val="0000FF"/>
                </a:solidFill>
                <a:latin typeface="Arial" charset="0"/>
              </a:rPr>
              <a:t>chú trọng việc giám sát thực hiện quy tắc ứng xử, đạo đức nghề nghiệp và những việc không được làm của người có chức vụ, quyền hạn; thực hiện phương châm: </a:t>
            </a:r>
            <a:r>
              <a:rPr lang="vi-VN" sz="1800" b="1" kern="0">
                <a:solidFill>
                  <a:srgbClr val="FF0000"/>
                </a:solidFill>
                <a:latin typeface="Arial" charset="0"/>
              </a:rPr>
              <a:t>kỷ cương, liêm chính, hành động, phục </a:t>
            </a:r>
            <a:r>
              <a:rPr lang="vi-VN" sz="1800" b="1" kern="0" smtClean="0">
                <a:solidFill>
                  <a:srgbClr val="FF0000"/>
                </a:solidFill>
                <a:latin typeface="Arial" charset="0"/>
              </a:rPr>
              <a:t>vụ.</a:t>
            </a:r>
            <a:endParaRPr lang="en-US" sz="1800" b="1" kern="0" smtClean="0">
              <a:solidFill>
                <a:srgbClr val="FF0000"/>
              </a:solidFill>
              <a:latin typeface="Arial" charset="0"/>
            </a:endParaRPr>
          </a:p>
          <a:p>
            <a:pPr marL="565150" indent="-457200" algn="just" eaLnBrk="1" hangingPunct="1">
              <a:lnSpc>
                <a:spcPct val="108000"/>
              </a:lnSpc>
              <a:spcBef>
                <a:spcPts val="800"/>
              </a:spcBef>
              <a:spcAft>
                <a:spcPts val="0"/>
              </a:spcAft>
              <a:buClr>
                <a:srgbClr val="FF0000"/>
              </a:buClr>
              <a:buFont typeface="+mj-lt"/>
              <a:buAutoNum type="arabicPeriod" startAt="4"/>
              <a:defRPr/>
            </a:pPr>
            <a:r>
              <a:rPr lang="vi-VN" sz="1800" b="1" kern="0" smtClean="0">
                <a:solidFill>
                  <a:srgbClr val="0000FF"/>
                </a:solidFill>
                <a:latin typeface="Arial" charset="0"/>
              </a:rPr>
              <a:t>Tăng </a:t>
            </a:r>
            <a:r>
              <a:rPr lang="vi-VN" sz="1800" b="1" kern="0">
                <a:solidFill>
                  <a:srgbClr val="0000FF"/>
                </a:solidFill>
                <a:latin typeface="Arial" charset="0"/>
              </a:rPr>
              <a:t>cường thanh tra, kiểm tra công vụ; xây dựng cơ chế giám sát, phát hiện vi </a:t>
            </a:r>
            <a:r>
              <a:rPr lang="vi-VN" sz="1800" b="1" kern="0" smtClean="0">
                <a:solidFill>
                  <a:srgbClr val="0000FF"/>
                </a:solidFill>
                <a:latin typeface="Arial" charset="0"/>
              </a:rPr>
              <a:t>phạm</a:t>
            </a:r>
            <a:endParaRPr lang="en-US" sz="1800" b="1" kern="0" smtClean="0">
              <a:solidFill>
                <a:srgbClr val="0000FF"/>
              </a:solidFill>
              <a:latin typeface="Arial" charset="0"/>
            </a:endParaRPr>
          </a:p>
          <a:p>
            <a:pPr marL="565150" indent="-457200" algn="just" eaLnBrk="1" hangingPunct="1">
              <a:lnSpc>
                <a:spcPct val="108000"/>
              </a:lnSpc>
              <a:spcBef>
                <a:spcPts val="800"/>
              </a:spcBef>
              <a:spcAft>
                <a:spcPts val="0"/>
              </a:spcAft>
              <a:buClr>
                <a:srgbClr val="FF0000"/>
              </a:buClr>
              <a:buFont typeface="+mj-lt"/>
              <a:buAutoNum type="alphaLcParenR" startAt="2"/>
              <a:defRPr/>
            </a:pPr>
            <a:r>
              <a:rPr lang="vi-VN" sz="1800" b="1" kern="0" smtClean="0">
                <a:solidFill>
                  <a:srgbClr val="0000FF"/>
                </a:solidFill>
                <a:latin typeface="Arial" charset="0"/>
              </a:rPr>
              <a:t>Tạo </a:t>
            </a:r>
            <a:r>
              <a:rPr lang="vi-VN" sz="1800" b="1" kern="0">
                <a:solidFill>
                  <a:srgbClr val="0000FF"/>
                </a:solidFill>
                <a:latin typeface="Arial" charset="0"/>
              </a:rPr>
              <a:t>điều kiện thuận lợi trong việc tiếp nhận, xử lý, giải quyết yêu cầu được bảo vệ của người tố cáo và có chế tài xử lý; có hình thức khen thưởng, động viên, khích lệ đối với những đơn vị, tổ chức, cá nhân thực hiện, chấp hành tốt; kịp thời phát hiện, xử lý những trường hợp vi phạm và công khai danh tính cán bộ vi phạm trên cổng thông tin điện tử; cương quyết xử lý nghiêm những cán bộ, công chức, viên chức có hành vi tiêu cực, tham nhũng, đưa ra khỏi bộ máy của Đảng và Nhà </a:t>
            </a:r>
            <a:r>
              <a:rPr lang="vi-VN" sz="1800" b="1" kern="0" smtClean="0">
                <a:solidFill>
                  <a:srgbClr val="0000FF"/>
                </a:solidFill>
                <a:latin typeface="Arial" charset="0"/>
              </a:rPr>
              <a:t>nước</a:t>
            </a:r>
            <a:r>
              <a:rPr lang="en-US" sz="1800" b="1" kern="0" smtClean="0">
                <a:solidFill>
                  <a:srgbClr val="0000FF"/>
                </a:solidFill>
                <a:latin typeface="Arial" charset="0"/>
              </a:rPr>
              <a:t>…</a:t>
            </a:r>
            <a:endParaRPr lang="vi-VN" sz="1800" b="1" kern="0">
              <a:solidFill>
                <a:srgbClr val="0000FF"/>
              </a:solidFill>
              <a:latin typeface="Arial" charset="0"/>
            </a:endParaRPr>
          </a:p>
        </p:txBody>
      </p:sp>
    </p:spTree>
    <p:extLst>
      <p:ext uri="{BB962C8B-B14F-4D97-AF65-F5344CB8AC3E}">
        <p14:creationId xmlns:p14="http://schemas.microsoft.com/office/powerpoint/2010/main" val="167372895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10000"/>
              </a:lnSpc>
              <a:spcBef>
                <a:spcPts val="1200"/>
              </a:spcBef>
              <a:spcAft>
                <a:spcPts val="0"/>
              </a:spcAft>
              <a:defRPr/>
            </a:pPr>
            <a:r>
              <a:rPr lang="en-US" sz="2200" b="1">
                <a:solidFill>
                  <a:srgbClr val="FF0000"/>
                </a:solidFill>
                <a:latin typeface="Arial" panose="020B0604020202020204" pitchFamily="34" charset="0"/>
                <a:cs typeface="Arial" panose="020B0604020202020204" pitchFamily="34" charset="0"/>
              </a:rPr>
              <a:t>Câu </a:t>
            </a:r>
            <a:r>
              <a:rPr lang="en-US" sz="2200" b="1">
                <a:solidFill>
                  <a:srgbClr val="FF0000"/>
                </a:solidFill>
                <a:latin typeface="Arial" panose="020B0604020202020204" pitchFamily="34" charset="0"/>
                <a:cs typeface="Arial" panose="020B0604020202020204" pitchFamily="34" charset="0"/>
              </a:rPr>
              <a:t>1: </a:t>
            </a:r>
            <a:r>
              <a:rPr lang="vi-VN" sz="2200" b="1">
                <a:solidFill>
                  <a:srgbClr val="FF0000"/>
                </a:solidFill>
                <a:latin typeface="Arial" panose="020B0604020202020204" pitchFamily="34" charset="0"/>
                <a:cs typeface="Arial" panose="020B0604020202020204" pitchFamily="34" charset="0"/>
              </a:rPr>
              <a:t>Trong thi hành pháp luật về xử lý vi phạm </a:t>
            </a:r>
            <a:r>
              <a:rPr lang="vi-VN" sz="2200" b="1">
                <a:solidFill>
                  <a:srgbClr val="FF0000"/>
                </a:solidFill>
                <a:latin typeface="Arial" panose="020B0604020202020204" pitchFamily="34" charset="0"/>
                <a:cs typeface="Arial" panose="020B0604020202020204" pitchFamily="34" charset="0"/>
              </a:rPr>
              <a:t>hành </a:t>
            </a:r>
            <a:r>
              <a:rPr lang="vi-VN" sz="2200" b="1" smtClean="0">
                <a:solidFill>
                  <a:srgbClr val="FF0000"/>
                </a:solidFill>
                <a:latin typeface="Arial" panose="020B0604020202020204" pitchFamily="34" charset="0"/>
                <a:cs typeface="Arial" panose="020B0604020202020204" pitchFamily="34" charset="0"/>
              </a:rPr>
              <a:t>chính</a:t>
            </a:r>
            <a:r>
              <a:rPr lang="en-US" sz="2200" b="1" smtClean="0">
                <a:solidFill>
                  <a:srgbClr val="FF0000"/>
                </a:solidFill>
                <a:latin typeface="Arial" panose="020B0604020202020204" pitchFamily="34" charset="0"/>
                <a:cs typeface="Arial" panose="020B0604020202020204" pitchFamily="34" charset="0"/>
              </a:rPr>
              <a:t>, có bao nhiêu</a:t>
            </a:r>
            <a:r>
              <a:rPr lang="vi-VN" sz="2200" b="1" smtClean="0">
                <a:solidFill>
                  <a:srgbClr val="FF0000"/>
                </a:solidFill>
                <a:latin typeface="Arial" panose="020B0604020202020204" pitchFamily="34" charset="0"/>
                <a:cs typeface="Arial" panose="020B0604020202020204" pitchFamily="34" charset="0"/>
              </a:rPr>
              <a:t> </a:t>
            </a:r>
            <a:r>
              <a:rPr lang="vi-VN" sz="2200" b="1">
                <a:solidFill>
                  <a:srgbClr val="FF0000"/>
                </a:solidFill>
                <a:latin typeface="Arial" panose="020B0604020202020204" pitchFamily="34" charset="0"/>
                <a:cs typeface="Arial" panose="020B0604020202020204" pitchFamily="34" charset="0"/>
              </a:rPr>
              <a:t>hành vi nào được xem </a:t>
            </a:r>
            <a:r>
              <a:rPr lang="vi-VN" sz="2200" b="1">
                <a:solidFill>
                  <a:srgbClr val="FF0000"/>
                </a:solidFill>
                <a:latin typeface="Arial" panose="020B0604020202020204" pitchFamily="34" charset="0"/>
                <a:cs typeface="Arial" panose="020B0604020202020204" pitchFamily="34" charset="0"/>
              </a:rPr>
              <a:t>là </a:t>
            </a:r>
            <a:r>
              <a:rPr lang="vi-VN" sz="2200" b="1" smtClean="0">
                <a:solidFill>
                  <a:srgbClr val="FF0000"/>
                </a:solidFill>
                <a:latin typeface="Arial" panose="020B0604020202020204" pitchFamily="34" charset="0"/>
                <a:cs typeface="Arial" panose="020B0604020202020204" pitchFamily="34" charset="0"/>
              </a:rPr>
              <a:t>vi </a:t>
            </a:r>
            <a:r>
              <a:rPr lang="vi-VN" sz="2200" b="1">
                <a:solidFill>
                  <a:srgbClr val="FF0000"/>
                </a:solidFill>
                <a:latin typeface="Arial" panose="020B0604020202020204" pitchFamily="34" charset="0"/>
                <a:cs typeface="Arial" panose="020B0604020202020204" pitchFamily="34" charset="0"/>
              </a:rPr>
              <a:t>phạm </a:t>
            </a:r>
            <a:r>
              <a:rPr lang="vi-VN" sz="2200" b="1">
                <a:solidFill>
                  <a:srgbClr val="FF0000"/>
                </a:solidFill>
                <a:latin typeface="Arial" panose="020B0604020202020204" pitchFamily="34" charset="0"/>
                <a:cs typeface="Arial" panose="020B0604020202020204" pitchFamily="34" charset="0"/>
              </a:rPr>
              <a:t>pháp </a:t>
            </a:r>
            <a:r>
              <a:rPr lang="vi-VN" sz="2200" b="1" smtClean="0">
                <a:solidFill>
                  <a:srgbClr val="FF0000"/>
                </a:solidFill>
                <a:latin typeface="Arial" panose="020B0604020202020204" pitchFamily="34" charset="0"/>
                <a:cs typeface="Arial" panose="020B0604020202020204" pitchFamily="34" charset="0"/>
              </a:rPr>
              <a:t>luật</a:t>
            </a:r>
            <a:r>
              <a:rPr lang="en-US" sz="2200" b="1" smtClean="0">
                <a:solidFill>
                  <a:srgbClr val="FF0000"/>
                </a:solidFill>
                <a:latin typeface="Arial" panose="020B0604020202020204" pitchFamily="34" charset="0"/>
                <a:cs typeface="Arial" panose="020B0604020202020204" pitchFamily="34" charset="0"/>
              </a:rPr>
              <a:t>?</a:t>
            </a:r>
            <a:endParaRPr lang="en-US" sz="22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0000"/>
              </a:lnSpc>
              <a:spcBef>
                <a:spcPts val="1200"/>
              </a:spcBef>
              <a:spcAft>
                <a:spcPts val="0"/>
              </a:spcAft>
              <a:buClr>
                <a:srgbClr val="FF0000"/>
              </a:buClr>
              <a:buFont typeface="+mj-lt"/>
              <a:buAutoNum type="alphaLcParenR"/>
              <a:defRPr/>
            </a:pPr>
            <a:endParaRPr lang="en-US" sz="2000" b="1" kern="0" smtClean="0">
              <a:solidFill>
                <a:srgbClr val="0000FF"/>
              </a:solidFill>
              <a:latin typeface="Arial" charset="0"/>
            </a:endParaRPr>
          </a:p>
        </p:txBody>
      </p:sp>
    </p:spTree>
    <p:extLst>
      <p:ext uri="{BB962C8B-B14F-4D97-AF65-F5344CB8AC3E}">
        <p14:creationId xmlns:p14="http://schemas.microsoft.com/office/powerpoint/2010/main" val="241596281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10000"/>
              </a:lnSpc>
              <a:spcBef>
                <a:spcPts val="1200"/>
              </a:spcBef>
              <a:spcAft>
                <a:spcPts val="0"/>
              </a:spcAft>
              <a:defRPr/>
            </a:pPr>
            <a:r>
              <a:rPr lang="en-US" sz="2200" b="1">
                <a:solidFill>
                  <a:srgbClr val="FF0000"/>
                </a:solidFill>
                <a:latin typeface="Arial" panose="020B0604020202020204" pitchFamily="34" charset="0"/>
                <a:cs typeface="Arial" panose="020B0604020202020204" pitchFamily="34" charset="0"/>
              </a:rPr>
              <a:t>Câu </a:t>
            </a:r>
            <a:r>
              <a:rPr lang="en-US" sz="2200" b="1">
                <a:solidFill>
                  <a:srgbClr val="FF0000"/>
                </a:solidFill>
                <a:latin typeface="Arial" panose="020B0604020202020204" pitchFamily="34" charset="0"/>
                <a:cs typeface="Arial" panose="020B0604020202020204" pitchFamily="34" charset="0"/>
              </a:rPr>
              <a:t>1: </a:t>
            </a:r>
            <a:r>
              <a:rPr lang="vi-VN" sz="2200" b="1">
                <a:solidFill>
                  <a:srgbClr val="FF0000"/>
                </a:solidFill>
                <a:latin typeface="Arial" panose="020B0604020202020204" pitchFamily="34" charset="0"/>
                <a:cs typeface="Arial" panose="020B0604020202020204" pitchFamily="34" charset="0"/>
              </a:rPr>
              <a:t>Trong thi hành pháp luật về xử lý vi phạm </a:t>
            </a:r>
            <a:r>
              <a:rPr lang="vi-VN" sz="2200" b="1">
                <a:solidFill>
                  <a:srgbClr val="FF0000"/>
                </a:solidFill>
                <a:latin typeface="Arial" panose="020B0604020202020204" pitchFamily="34" charset="0"/>
                <a:cs typeface="Arial" panose="020B0604020202020204" pitchFamily="34" charset="0"/>
              </a:rPr>
              <a:t>hành </a:t>
            </a:r>
            <a:r>
              <a:rPr lang="vi-VN" sz="2200" b="1" smtClean="0">
                <a:solidFill>
                  <a:srgbClr val="FF0000"/>
                </a:solidFill>
                <a:latin typeface="Arial" panose="020B0604020202020204" pitchFamily="34" charset="0"/>
                <a:cs typeface="Arial" panose="020B0604020202020204" pitchFamily="34" charset="0"/>
              </a:rPr>
              <a:t>chính</a:t>
            </a:r>
            <a:r>
              <a:rPr lang="en-US" sz="2200" b="1" smtClean="0">
                <a:solidFill>
                  <a:srgbClr val="FF0000"/>
                </a:solidFill>
                <a:latin typeface="Arial" panose="020B0604020202020204" pitchFamily="34" charset="0"/>
                <a:cs typeface="Arial" panose="020B0604020202020204" pitchFamily="34" charset="0"/>
              </a:rPr>
              <a:t>, có bao nhiêu</a:t>
            </a:r>
            <a:r>
              <a:rPr lang="vi-VN" sz="2200" b="1" smtClean="0">
                <a:solidFill>
                  <a:srgbClr val="FF0000"/>
                </a:solidFill>
                <a:latin typeface="Arial" panose="020B0604020202020204" pitchFamily="34" charset="0"/>
                <a:cs typeface="Arial" panose="020B0604020202020204" pitchFamily="34" charset="0"/>
              </a:rPr>
              <a:t> </a:t>
            </a:r>
            <a:r>
              <a:rPr lang="vi-VN" sz="2200" b="1">
                <a:solidFill>
                  <a:srgbClr val="FF0000"/>
                </a:solidFill>
                <a:latin typeface="Arial" panose="020B0604020202020204" pitchFamily="34" charset="0"/>
                <a:cs typeface="Arial" panose="020B0604020202020204" pitchFamily="34" charset="0"/>
              </a:rPr>
              <a:t>hành vi nào được xem </a:t>
            </a:r>
            <a:r>
              <a:rPr lang="vi-VN" sz="2200" b="1">
                <a:solidFill>
                  <a:srgbClr val="FF0000"/>
                </a:solidFill>
                <a:latin typeface="Arial" panose="020B0604020202020204" pitchFamily="34" charset="0"/>
                <a:cs typeface="Arial" panose="020B0604020202020204" pitchFamily="34" charset="0"/>
              </a:rPr>
              <a:t>là </a:t>
            </a:r>
            <a:r>
              <a:rPr lang="vi-VN" sz="2200" b="1" smtClean="0">
                <a:solidFill>
                  <a:srgbClr val="FF0000"/>
                </a:solidFill>
                <a:latin typeface="Arial" panose="020B0604020202020204" pitchFamily="34" charset="0"/>
                <a:cs typeface="Arial" panose="020B0604020202020204" pitchFamily="34" charset="0"/>
              </a:rPr>
              <a:t>vi </a:t>
            </a:r>
            <a:r>
              <a:rPr lang="vi-VN" sz="2200" b="1">
                <a:solidFill>
                  <a:srgbClr val="FF0000"/>
                </a:solidFill>
                <a:latin typeface="Arial" panose="020B0604020202020204" pitchFamily="34" charset="0"/>
                <a:cs typeface="Arial" panose="020B0604020202020204" pitchFamily="34" charset="0"/>
              </a:rPr>
              <a:t>phạm </a:t>
            </a:r>
            <a:r>
              <a:rPr lang="vi-VN" sz="2200" b="1">
                <a:solidFill>
                  <a:srgbClr val="FF0000"/>
                </a:solidFill>
                <a:latin typeface="Arial" panose="020B0604020202020204" pitchFamily="34" charset="0"/>
                <a:cs typeface="Arial" panose="020B0604020202020204" pitchFamily="34" charset="0"/>
              </a:rPr>
              <a:t>pháp </a:t>
            </a:r>
            <a:r>
              <a:rPr lang="vi-VN" sz="2200" b="1" smtClean="0">
                <a:solidFill>
                  <a:srgbClr val="FF0000"/>
                </a:solidFill>
                <a:latin typeface="Arial" panose="020B0604020202020204" pitchFamily="34" charset="0"/>
                <a:cs typeface="Arial" panose="020B0604020202020204" pitchFamily="34" charset="0"/>
              </a:rPr>
              <a:t>luật</a:t>
            </a:r>
            <a:r>
              <a:rPr lang="en-US" sz="2200" b="1" smtClean="0">
                <a:solidFill>
                  <a:srgbClr val="FF0000"/>
                </a:solidFill>
                <a:latin typeface="Arial" panose="020B0604020202020204" pitchFamily="34" charset="0"/>
                <a:cs typeface="Arial" panose="020B0604020202020204" pitchFamily="34" charset="0"/>
              </a:rPr>
              <a:t>?</a:t>
            </a:r>
            <a:endParaRPr lang="en-US" sz="22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0000"/>
              </a:lnSpc>
              <a:spcBef>
                <a:spcPts val="1200"/>
              </a:spcBef>
              <a:spcAft>
                <a:spcPts val="0"/>
              </a:spcAft>
              <a:buClr>
                <a:srgbClr val="FF0000"/>
              </a:buClr>
              <a:buFont typeface="+mj-lt"/>
              <a:buAutoNum type="alphaLcParenR"/>
              <a:defRPr/>
            </a:pPr>
            <a:endParaRPr lang="en-US" sz="2000" b="1" kern="0" smtClean="0">
              <a:solidFill>
                <a:srgbClr val="0000FF"/>
              </a:solidFill>
              <a:latin typeface="Arial" charset="0"/>
            </a:endParaRPr>
          </a:p>
        </p:txBody>
      </p:sp>
      <p:sp>
        <p:nvSpPr>
          <p:cNvPr id="3" name="Rectangle 2"/>
          <p:cNvSpPr/>
          <p:nvPr/>
        </p:nvSpPr>
        <p:spPr>
          <a:xfrm>
            <a:off x="304800" y="2831914"/>
            <a:ext cx="8534400" cy="1702004"/>
          </a:xfrm>
          <a:prstGeom prst="rect">
            <a:avLst/>
          </a:prstGeom>
        </p:spPr>
        <p:txBody>
          <a:bodyPr wrap="square">
            <a:spAutoFit/>
          </a:bodyPr>
          <a:lstStyle/>
          <a:p>
            <a:pPr marL="107950">
              <a:lnSpc>
                <a:spcPct val="110000"/>
              </a:lnSpc>
              <a:spcBef>
                <a:spcPts val="1200"/>
              </a:spcBef>
              <a:spcAft>
                <a:spcPts val="0"/>
              </a:spcAft>
              <a:buClr>
                <a:srgbClr val="FF0000"/>
              </a:buClr>
              <a:defRPr/>
            </a:pPr>
            <a:r>
              <a:rPr lang="en-US" sz="3600" b="1" kern="0">
                <a:solidFill>
                  <a:srgbClr val="0000FF"/>
                </a:solidFill>
                <a:latin typeface="Arial" charset="0"/>
              </a:rPr>
              <a:t>Đáp </a:t>
            </a:r>
            <a:r>
              <a:rPr lang="en-US" sz="3600" b="1" kern="0" smtClean="0">
                <a:solidFill>
                  <a:srgbClr val="0000FF"/>
                </a:solidFill>
                <a:latin typeface="Arial" charset="0"/>
              </a:rPr>
              <a:t>án: 19 hành vi</a:t>
            </a:r>
            <a:endParaRPr lang="en-US" sz="3600" b="1" kern="0">
              <a:solidFill>
                <a:srgbClr val="0000FF"/>
              </a:solidFill>
              <a:latin typeface="Arial" charset="0"/>
            </a:endParaRPr>
          </a:p>
          <a:p>
            <a:pPr marL="107950">
              <a:lnSpc>
                <a:spcPct val="110000"/>
              </a:lnSpc>
              <a:spcBef>
                <a:spcPts val="1200"/>
              </a:spcBef>
              <a:spcAft>
                <a:spcPts val="0"/>
              </a:spcAft>
              <a:buClr>
                <a:srgbClr val="FF0000"/>
              </a:buClr>
              <a:defRPr/>
            </a:pPr>
            <a:r>
              <a:rPr lang="en-US" sz="2500" b="1" kern="0">
                <a:solidFill>
                  <a:srgbClr val="FF0066"/>
                </a:solidFill>
                <a:latin typeface="Arial" charset="0"/>
              </a:rPr>
              <a:t>(Điều </a:t>
            </a:r>
            <a:r>
              <a:rPr lang="en-US" sz="2500" b="1" kern="0">
                <a:solidFill>
                  <a:srgbClr val="FF0066"/>
                </a:solidFill>
                <a:latin typeface="Arial" charset="0"/>
              </a:rPr>
              <a:t>22</a:t>
            </a:r>
            <a:r>
              <a:rPr lang="en-US" sz="2500" b="1" kern="0">
                <a:solidFill>
                  <a:srgbClr val="FF0066"/>
                </a:solidFill>
                <a:latin typeface="Arial" charset="0"/>
              </a:rPr>
              <a:t> </a:t>
            </a:r>
            <a:r>
              <a:rPr lang="vi-VN" sz="2500" b="1" kern="0" smtClean="0">
                <a:solidFill>
                  <a:srgbClr val="FF0066"/>
                </a:solidFill>
                <a:latin typeface="Arial" charset="0"/>
              </a:rPr>
              <a:t>Nghị </a:t>
            </a:r>
            <a:r>
              <a:rPr lang="vi-VN" sz="2500" b="1" kern="0">
                <a:solidFill>
                  <a:srgbClr val="FF0066"/>
                </a:solidFill>
                <a:latin typeface="Arial" charset="0"/>
              </a:rPr>
              <a:t>định số </a:t>
            </a:r>
            <a:r>
              <a:rPr lang="vi-VN" sz="2500" b="1" kern="0">
                <a:solidFill>
                  <a:srgbClr val="FF0066"/>
                </a:solidFill>
                <a:latin typeface="Arial" charset="0"/>
              </a:rPr>
              <a:t>19/2020/NĐ-CP </a:t>
            </a:r>
            <a:r>
              <a:rPr lang="en-US" sz="2500" b="1" kern="0" smtClean="0">
                <a:solidFill>
                  <a:srgbClr val="FF0066"/>
                </a:solidFill>
                <a:latin typeface="Arial" charset="0"/>
              </a:rPr>
              <a:t/>
            </a:r>
            <a:br>
              <a:rPr lang="en-US" sz="2500" b="1" kern="0" smtClean="0">
                <a:solidFill>
                  <a:srgbClr val="FF0066"/>
                </a:solidFill>
                <a:latin typeface="Arial" charset="0"/>
              </a:rPr>
            </a:br>
            <a:r>
              <a:rPr lang="vi-VN" sz="2500" b="1" kern="0" smtClean="0">
                <a:solidFill>
                  <a:srgbClr val="FF0066"/>
                </a:solidFill>
                <a:latin typeface="Arial" charset="0"/>
              </a:rPr>
              <a:t>ngày 12</a:t>
            </a:r>
            <a:r>
              <a:rPr lang="en-US" sz="2500" b="1" kern="0" smtClean="0">
                <a:solidFill>
                  <a:srgbClr val="FF0066"/>
                </a:solidFill>
                <a:latin typeface="Arial" charset="0"/>
              </a:rPr>
              <a:t>/</a:t>
            </a:r>
            <a:r>
              <a:rPr lang="vi-VN" sz="2500" b="1" kern="0" smtClean="0">
                <a:solidFill>
                  <a:srgbClr val="FF0066"/>
                </a:solidFill>
                <a:latin typeface="Arial" charset="0"/>
              </a:rPr>
              <a:t>2</a:t>
            </a:r>
            <a:r>
              <a:rPr lang="en-US" sz="2500" b="1" kern="0" smtClean="0">
                <a:solidFill>
                  <a:srgbClr val="FF0066"/>
                </a:solidFill>
                <a:latin typeface="Arial" charset="0"/>
              </a:rPr>
              <a:t>/</a:t>
            </a:r>
            <a:r>
              <a:rPr lang="vi-VN" sz="2500" b="1" kern="0" smtClean="0">
                <a:solidFill>
                  <a:srgbClr val="FF0066"/>
                </a:solidFill>
                <a:latin typeface="Arial" charset="0"/>
              </a:rPr>
              <a:t>2020 </a:t>
            </a:r>
            <a:r>
              <a:rPr lang="vi-VN" sz="2500" b="1" kern="0">
                <a:solidFill>
                  <a:srgbClr val="FF0066"/>
                </a:solidFill>
                <a:latin typeface="Arial" charset="0"/>
              </a:rPr>
              <a:t>của Chính phủ</a:t>
            </a:r>
            <a:r>
              <a:rPr lang="en-US" sz="2500" b="1" kern="0">
                <a:solidFill>
                  <a:srgbClr val="FF0066"/>
                </a:solidFill>
                <a:latin typeface="Arial" charset="0"/>
              </a:rPr>
              <a:t>)</a:t>
            </a:r>
            <a:endParaRPr lang="en-US" sz="2500" b="1" kern="0">
              <a:solidFill>
                <a:srgbClr val="FF0066"/>
              </a:solidFill>
              <a:latin typeface="Arial" charset="0"/>
            </a:endParaRPr>
          </a:p>
        </p:txBody>
      </p:sp>
    </p:spTree>
    <p:extLst>
      <p:ext uri="{BB962C8B-B14F-4D97-AF65-F5344CB8AC3E}">
        <p14:creationId xmlns:p14="http://schemas.microsoft.com/office/powerpoint/2010/main" val="125069994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10000"/>
              </a:lnSpc>
              <a:spcBef>
                <a:spcPts val="1200"/>
              </a:spcBef>
              <a:spcAft>
                <a:spcPts val="0"/>
              </a:spcAft>
              <a:defRPr/>
            </a:pPr>
            <a:r>
              <a:rPr lang="en-US" sz="2200" b="1">
                <a:solidFill>
                  <a:srgbClr val="FF0000"/>
                </a:solidFill>
                <a:latin typeface="Arial" panose="020B0604020202020204" pitchFamily="34" charset="0"/>
                <a:cs typeface="Arial" panose="020B0604020202020204" pitchFamily="34" charset="0"/>
              </a:rPr>
              <a:t>Câu </a:t>
            </a:r>
            <a:r>
              <a:rPr lang="en-US" sz="2200" b="1" smtClean="0">
                <a:solidFill>
                  <a:srgbClr val="FF0000"/>
                </a:solidFill>
                <a:latin typeface="Arial" panose="020B0604020202020204" pitchFamily="34" charset="0"/>
                <a:cs typeface="Arial" panose="020B0604020202020204" pitchFamily="34" charset="0"/>
              </a:rPr>
              <a:t>2: Hãy kể tên 01 hành vi được xem là vi phạm pháp luật t</a:t>
            </a:r>
            <a:r>
              <a:rPr lang="vi-VN" sz="2200" b="1" smtClean="0">
                <a:solidFill>
                  <a:srgbClr val="FF0000"/>
                </a:solidFill>
                <a:latin typeface="Arial" panose="020B0604020202020204" pitchFamily="34" charset="0"/>
                <a:cs typeface="Arial" panose="020B0604020202020204" pitchFamily="34" charset="0"/>
              </a:rPr>
              <a:t>rong </a:t>
            </a:r>
            <a:r>
              <a:rPr lang="vi-VN" sz="2200" b="1">
                <a:solidFill>
                  <a:srgbClr val="FF0000"/>
                </a:solidFill>
                <a:latin typeface="Arial" panose="020B0604020202020204" pitchFamily="34" charset="0"/>
                <a:cs typeface="Arial" panose="020B0604020202020204" pitchFamily="34" charset="0"/>
              </a:rPr>
              <a:t>thi hành pháp luật về xử lý vi phạm </a:t>
            </a:r>
            <a:r>
              <a:rPr lang="vi-VN" sz="2200" b="1">
                <a:solidFill>
                  <a:srgbClr val="FF0000"/>
                </a:solidFill>
                <a:latin typeface="Arial" panose="020B0604020202020204" pitchFamily="34" charset="0"/>
                <a:cs typeface="Arial" panose="020B0604020202020204" pitchFamily="34" charset="0"/>
              </a:rPr>
              <a:t>hành </a:t>
            </a:r>
            <a:r>
              <a:rPr lang="vi-VN" sz="2200" b="1" smtClean="0">
                <a:solidFill>
                  <a:srgbClr val="FF0000"/>
                </a:solidFill>
                <a:latin typeface="Arial" panose="020B0604020202020204" pitchFamily="34" charset="0"/>
                <a:cs typeface="Arial" panose="020B0604020202020204" pitchFamily="34" charset="0"/>
              </a:rPr>
              <a:t>chính</a:t>
            </a:r>
            <a:r>
              <a:rPr lang="en-US" sz="2200" b="1" smtClean="0">
                <a:solidFill>
                  <a:srgbClr val="FF0000"/>
                </a:solidFill>
                <a:latin typeface="Arial" panose="020B0604020202020204" pitchFamily="34" charset="0"/>
                <a:cs typeface="Arial" panose="020B0604020202020204" pitchFamily="34" charset="0"/>
              </a:rPr>
              <a:t>?</a:t>
            </a:r>
            <a:endParaRPr lang="en-US" sz="22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0000"/>
              </a:lnSpc>
              <a:spcBef>
                <a:spcPts val="1200"/>
              </a:spcBef>
              <a:spcAft>
                <a:spcPts val="0"/>
              </a:spcAft>
              <a:buClr>
                <a:srgbClr val="FF0000"/>
              </a:buClr>
              <a:buFont typeface="+mj-lt"/>
              <a:buAutoNum type="alphaLcParenR"/>
              <a:defRPr/>
            </a:pPr>
            <a:endParaRPr lang="en-US" sz="2000" b="1" kern="0" smtClean="0">
              <a:solidFill>
                <a:srgbClr val="0000FF"/>
              </a:solidFill>
              <a:latin typeface="Arial" charset="0"/>
            </a:endParaRPr>
          </a:p>
        </p:txBody>
      </p:sp>
    </p:spTree>
    <p:extLst>
      <p:ext uri="{BB962C8B-B14F-4D97-AF65-F5344CB8AC3E}">
        <p14:creationId xmlns:p14="http://schemas.microsoft.com/office/powerpoint/2010/main" val="30502195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14000"/>
              </a:lnSpc>
              <a:spcBef>
                <a:spcPts val="12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22. Các hành vi vi phạm trong thi hành pháp luật </a:t>
            </a:r>
            <a:r>
              <a:rPr lang="en-US" sz="2400" b="1" smtClean="0">
                <a:solidFill>
                  <a:srgbClr val="FF0000"/>
                </a:solidFill>
                <a:latin typeface="Arial" panose="020B0604020202020204" pitchFamily="34" charset="0"/>
                <a:cs typeface="Arial" panose="020B0604020202020204" pitchFamily="34" charset="0"/>
              </a:rPr>
              <a:t/>
            </a:r>
            <a:br>
              <a:rPr lang="en-US" sz="2400" b="1" smtClean="0">
                <a:solidFill>
                  <a:srgbClr val="FF0000"/>
                </a:solidFill>
                <a:latin typeface="Arial" panose="020B0604020202020204" pitchFamily="34" charset="0"/>
                <a:cs typeface="Arial" panose="020B0604020202020204" pitchFamily="34" charset="0"/>
              </a:rPr>
            </a:br>
            <a:r>
              <a:rPr lang="en-US" sz="2400" b="1" smtClean="0">
                <a:solidFill>
                  <a:srgbClr val="FF0000"/>
                </a:solidFill>
                <a:latin typeface="Arial" panose="020B0604020202020204" pitchFamily="34" charset="0"/>
                <a:cs typeface="Arial" panose="020B0604020202020204" pitchFamily="34" charset="0"/>
              </a:rPr>
              <a:t>về </a:t>
            </a:r>
            <a:r>
              <a:rPr lang="en-US" sz="2400" b="1">
                <a:solidFill>
                  <a:srgbClr val="FF0000"/>
                </a:solidFill>
                <a:latin typeface="Arial" panose="020B0604020202020204" pitchFamily="34" charset="0"/>
                <a:cs typeface="Arial" panose="020B0604020202020204" pitchFamily="34" charset="0"/>
              </a:rPr>
              <a:t>xử lý vi phạm hành </a:t>
            </a:r>
            <a:r>
              <a:rPr lang="en-US" sz="2400" b="1" smtClean="0">
                <a:solidFill>
                  <a:srgbClr val="FF0000"/>
                </a:solidFill>
                <a:latin typeface="Arial" panose="020B0604020202020204" pitchFamily="34" charset="0"/>
                <a:cs typeface="Arial" panose="020B0604020202020204" pitchFamily="34" charset="0"/>
              </a:rPr>
              <a:t>chính </a:t>
            </a:r>
            <a:r>
              <a:rPr lang="en-US" sz="2400" b="1" smtClean="0">
                <a:solidFill>
                  <a:srgbClr val="009900"/>
                </a:solidFill>
                <a:latin typeface="Arial" panose="020B0604020202020204" pitchFamily="34" charset="0"/>
                <a:cs typeface="Arial" panose="020B0604020202020204" pitchFamily="34" charset="0"/>
              </a:rPr>
              <a:t>(19 hành vi)</a:t>
            </a:r>
            <a:endParaRPr lang="en-US" sz="2400" b="1">
              <a:solidFill>
                <a:srgbClr val="0099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a:defRPr/>
            </a:pPr>
            <a:r>
              <a:rPr lang="en-US" sz="1900" b="1" kern="0" smtClean="0">
                <a:solidFill>
                  <a:srgbClr val="0000FF"/>
                </a:solidFill>
                <a:latin typeface="Arial" charset="0"/>
              </a:rPr>
              <a:t>Giữ </a:t>
            </a:r>
            <a:r>
              <a:rPr lang="en-US" sz="1900" b="1" kern="0">
                <a:solidFill>
                  <a:srgbClr val="0000FF"/>
                </a:solidFill>
                <a:latin typeface="Arial" charset="0"/>
              </a:rPr>
              <a:t>lại vụ vi phạm có dấu hiệu tội phạm để xử lý vi phạm hành </a:t>
            </a:r>
            <a:r>
              <a:rPr lang="en-US" sz="1900" b="1" kern="0" smtClean="0">
                <a:solidFill>
                  <a:srgbClr val="0000FF"/>
                </a:solidFill>
                <a:latin typeface="Arial" charset="0"/>
              </a:rPr>
              <a:t>chính.</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1900" b="1" kern="0" smtClean="0">
                <a:solidFill>
                  <a:srgbClr val="0000FF"/>
                </a:solidFill>
                <a:latin typeface="Arial" charset="0"/>
              </a:rPr>
              <a:t>Lợi </a:t>
            </a:r>
            <a:r>
              <a:rPr lang="en-US" sz="1900" b="1" kern="0">
                <a:solidFill>
                  <a:srgbClr val="0000FF"/>
                </a:solidFill>
                <a:latin typeface="Arial" charset="0"/>
              </a:rPr>
              <a:t>dụng chức vụ, quyền hạn để sách nhiễu, đòi, nhận tiền, tài sản của người vi phạm; dung túng, bao che, hạn chế quyền của người vi phạm hành chính khi xử lý vi phạm hành </a:t>
            </a:r>
            <a:r>
              <a:rPr lang="en-US" sz="1900" b="1" kern="0" smtClean="0">
                <a:solidFill>
                  <a:srgbClr val="0000FF"/>
                </a:solidFill>
                <a:latin typeface="Arial" charset="0"/>
              </a:rPr>
              <a:t>chính.</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1900" b="1" kern="0" smtClean="0">
                <a:solidFill>
                  <a:srgbClr val="0000FF"/>
                </a:solidFill>
                <a:latin typeface="Arial" charset="0"/>
              </a:rPr>
              <a:t>Không </a:t>
            </a:r>
            <a:r>
              <a:rPr lang="en-US" sz="1900" b="1" kern="0">
                <a:solidFill>
                  <a:srgbClr val="0000FF"/>
                </a:solidFill>
                <a:latin typeface="Arial" charset="0"/>
              </a:rPr>
              <a:t>xử phạt vi phạm hành chính; không áp dụng biện pháp khắc phục hậu quả hoặc không áp dụng biện pháp xử lý hành chính đối với người vi phạm theo quy định pháp </a:t>
            </a:r>
            <a:r>
              <a:rPr lang="en-US" sz="1900" b="1" kern="0" smtClean="0">
                <a:solidFill>
                  <a:srgbClr val="0000FF"/>
                </a:solidFill>
                <a:latin typeface="Arial" charset="0"/>
              </a:rPr>
              <a:t>luật.</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1900" b="1" kern="0" smtClean="0">
                <a:solidFill>
                  <a:srgbClr val="0000FF"/>
                </a:solidFill>
                <a:latin typeface="Arial" charset="0"/>
              </a:rPr>
              <a:t>Xử </a:t>
            </a:r>
            <a:r>
              <a:rPr lang="en-US" sz="1900" b="1" kern="0">
                <a:solidFill>
                  <a:srgbClr val="0000FF"/>
                </a:solidFill>
                <a:latin typeface="Arial" charset="0"/>
              </a:rPr>
              <a:t>phạt vi phạm hành chính, áp dụng biện pháp khắc phục hậu quả hoặc áp dụng các biện pháp xử lý hành chính không kịp thời, không nghiêm minh, không đúng thẩm quyền, thủ tục, đối tượng theo quy định pháp </a:t>
            </a:r>
            <a:r>
              <a:rPr lang="en-US" sz="1900" b="1" kern="0" smtClean="0">
                <a:solidFill>
                  <a:srgbClr val="0000FF"/>
                </a:solidFill>
                <a:latin typeface="Arial" charset="0"/>
              </a:rPr>
              <a:t>luật.</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1900" b="1" kern="0">
                <a:solidFill>
                  <a:srgbClr val="0000FF"/>
                </a:solidFill>
                <a:latin typeface="Arial" charset="0"/>
              </a:rPr>
              <a:t>Áp dụng hình thức xử phạt, mức xử phạt, biện pháp khắc phục hậu quả không đúng, không đầy đủ đối với hành vi vi phạm hành chính.</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1900" b="1" kern="0" smtClean="0">
                <a:solidFill>
                  <a:srgbClr val="0000FF"/>
                </a:solidFill>
                <a:latin typeface="Arial" charset="0"/>
              </a:rPr>
              <a:t>Can </a:t>
            </a:r>
            <a:r>
              <a:rPr lang="en-US" sz="1900" b="1" kern="0">
                <a:solidFill>
                  <a:srgbClr val="0000FF"/>
                </a:solidFill>
                <a:latin typeface="Arial" charset="0"/>
              </a:rPr>
              <a:t>thiệp trái pháp luật vào việc xử lý vi phạm hành chính</a:t>
            </a:r>
            <a:r>
              <a:rPr lang="en-US" sz="1900" b="1" kern="0" smtClean="0">
                <a:solidFill>
                  <a:srgbClr val="0000FF"/>
                </a:solidFill>
                <a:latin typeface="Arial" charset="0"/>
              </a:rPr>
              <a:t>.</a:t>
            </a:r>
            <a:endParaRPr lang="en-US" sz="1900" b="1" kern="0">
              <a:solidFill>
                <a:srgbClr val="0000FF"/>
              </a:solidFill>
              <a:latin typeface="Arial" charset="0"/>
            </a:endParaRPr>
          </a:p>
        </p:txBody>
      </p:sp>
    </p:spTree>
    <p:extLst>
      <p:ext uri="{BB962C8B-B14F-4D97-AF65-F5344CB8AC3E}">
        <p14:creationId xmlns:p14="http://schemas.microsoft.com/office/powerpoint/2010/main" val="404296196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08000"/>
              </a:lnSpc>
              <a:spcBef>
                <a:spcPts val="900"/>
              </a:spcBef>
              <a:spcAft>
                <a:spcPts val="0"/>
              </a:spcAft>
              <a:buClr>
                <a:srgbClr val="FF0000"/>
              </a:buClr>
              <a:buFont typeface="+mj-lt"/>
              <a:buAutoNum type="arabicPeriod" startAt="7"/>
              <a:defRPr/>
            </a:pPr>
            <a:r>
              <a:rPr lang="en-US" sz="1900" b="1" kern="0" smtClean="0">
                <a:solidFill>
                  <a:srgbClr val="0000FF"/>
                </a:solidFill>
                <a:latin typeface="Arial" charset="0"/>
              </a:rPr>
              <a:t>Kéo </a:t>
            </a:r>
            <a:r>
              <a:rPr lang="en-US" sz="1900" b="1" kern="0">
                <a:solidFill>
                  <a:srgbClr val="0000FF"/>
                </a:solidFill>
                <a:latin typeface="Arial" charset="0"/>
              </a:rPr>
              <a:t>dài thời hạn áp dụng biện pháp xử lý hành </a:t>
            </a:r>
            <a:r>
              <a:rPr lang="en-US" sz="1900" b="1" kern="0" smtClean="0">
                <a:solidFill>
                  <a:srgbClr val="0000FF"/>
                </a:solidFill>
                <a:latin typeface="Arial" charset="0"/>
              </a:rPr>
              <a:t>chính.</a:t>
            </a:r>
          </a:p>
          <a:p>
            <a:pPr marL="565150" indent="-457200" algn="just" eaLnBrk="1" hangingPunct="1">
              <a:lnSpc>
                <a:spcPct val="108000"/>
              </a:lnSpc>
              <a:spcBef>
                <a:spcPts val="900"/>
              </a:spcBef>
              <a:spcAft>
                <a:spcPts val="0"/>
              </a:spcAft>
              <a:buClr>
                <a:srgbClr val="FF0000"/>
              </a:buClr>
              <a:buFont typeface="+mj-lt"/>
              <a:buAutoNum type="arabicPeriod" startAt="7"/>
              <a:defRPr/>
            </a:pPr>
            <a:r>
              <a:rPr lang="en-US" sz="1900" b="1" kern="0" smtClean="0">
                <a:solidFill>
                  <a:srgbClr val="0000FF"/>
                </a:solidFill>
                <a:latin typeface="Arial" charset="0"/>
              </a:rPr>
              <a:t>Sử </a:t>
            </a:r>
            <a:r>
              <a:rPr lang="en-US" sz="1900" b="1" kern="0">
                <a:solidFill>
                  <a:srgbClr val="0000FF"/>
                </a:solidFill>
                <a:latin typeface="Arial" charset="0"/>
              </a:rPr>
              <a:t>dụng tiền thu được từ tiền nộp phạt vi phạm hành chính, tiền nộp do chậm thi hành quyết định xử phạt tiền, tiền bán, thanh lý tang vật, phương tiện vi phạm hành chính bị tịch thu và các khoản tiền khác thu được từ xử phạt vi phạm hành chính trái quy định của pháp luật về ngân sách nhà </a:t>
            </a:r>
            <a:r>
              <a:rPr lang="en-US" sz="1900" b="1" kern="0" smtClean="0">
                <a:solidFill>
                  <a:srgbClr val="0000FF"/>
                </a:solidFill>
                <a:latin typeface="Arial" charset="0"/>
              </a:rPr>
              <a:t>nước.</a:t>
            </a:r>
          </a:p>
          <a:p>
            <a:pPr marL="565150" indent="-457200" algn="just" eaLnBrk="1" hangingPunct="1">
              <a:lnSpc>
                <a:spcPct val="108000"/>
              </a:lnSpc>
              <a:spcBef>
                <a:spcPts val="900"/>
              </a:spcBef>
              <a:spcAft>
                <a:spcPts val="0"/>
              </a:spcAft>
              <a:buClr>
                <a:srgbClr val="FF0000"/>
              </a:buClr>
              <a:buFont typeface="+mj-lt"/>
              <a:buAutoNum type="arabicPeriod" startAt="7"/>
              <a:defRPr/>
            </a:pPr>
            <a:r>
              <a:rPr lang="en-US" sz="1900" b="1" kern="0" smtClean="0">
                <a:solidFill>
                  <a:srgbClr val="0000FF"/>
                </a:solidFill>
                <a:latin typeface="Arial" charset="0"/>
              </a:rPr>
              <a:t>Giả </a:t>
            </a:r>
            <a:r>
              <a:rPr lang="en-US" sz="1900" b="1" kern="0">
                <a:solidFill>
                  <a:srgbClr val="0000FF"/>
                </a:solidFill>
                <a:latin typeface="Arial" charset="0"/>
              </a:rPr>
              <a:t>mạo, làm sai lệch hồ sơ xử phạt vi phạm hành chính, hồ sơ áp dụng biện pháp xử lý hành </a:t>
            </a:r>
            <a:r>
              <a:rPr lang="en-US" sz="1900" b="1" kern="0" smtClean="0">
                <a:solidFill>
                  <a:srgbClr val="0000FF"/>
                </a:solidFill>
                <a:latin typeface="Arial" charset="0"/>
              </a:rPr>
              <a:t>chính.</a:t>
            </a:r>
          </a:p>
          <a:p>
            <a:pPr marL="565150" indent="-457200" algn="just" eaLnBrk="1" hangingPunct="1">
              <a:lnSpc>
                <a:spcPct val="108000"/>
              </a:lnSpc>
              <a:spcBef>
                <a:spcPts val="900"/>
              </a:spcBef>
              <a:spcAft>
                <a:spcPts val="0"/>
              </a:spcAft>
              <a:buClr>
                <a:srgbClr val="FF0000"/>
              </a:buClr>
              <a:buFont typeface="+mj-lt"/>
              <a:buAutoNum type="arabicPeriod" startAt="7"/>
              <a:defRPr/>
            </a:pPr>
            <a:r>
              <a:rPr lang="en-US" sz="1900" b="1" kern="0" smtClean="0">
                <a:solidFill>
                  <a:srgbClr val="0000FF"/>
                </a:solidFill>
                <a:latin typeface="Arial" charset="0"/>
              </a:rPr>
              <a:t>Cung </a:t>
            </a:r>
            <a:r>
              <a:rPr lang="en-US" sz="1900" b="1" kern="0">
                <a:solidFill>
                  <a:srgbClr val="0000FF"/>
                </a:solidFill>
                <a:latin typeface="Arial" charset="0"/>
              </a:rPr>
              <a:t>cấp thông tin, tài liệu không chính xác, thiếu trung thực liên quan đến nội dung kiểm </a:t>
            </a:r>
            <a:r>
              <a:rPr lang="en-US" sz="1900" b="1" kern="0" smtClean="0">
                <a:solidFill>
                  <a:srgbClr val="0000FF"/>
                </a:solidFill>
                <a:latin typeface="Arial" charset="0"/>
              </a:rPr>
              <a:t>tra.</a:t>
            </a:r>
          </a:p>
          <a:p>
            <a:pPr marL="565150" indent="-457200" algn="just" eaLnBrk="1" hangingPunct="1">
              <a:lnSpc>
                <a:spcPct val="108000"/>
              </a:lnSpc>
              <a:spcBef>
                <a:spcPts val="900"/>
              </a:spcBef>
              <a:spcAft>
                <a:spcPts val="0"/>
              </a:spcAft>
              <a:buClr>
                <a:srgbClr val="FF0000"/>
              </a:buClr>
              <a:buFont typeface="+mj-lt"/>
              <a:buAutoNum type="arabicPeriod" startAt="7"/>
              <a:defRPr/>
            </a:pPr>
            <a:r>
              <a:rPr lang="en-US" sz="1900" b="1" kern="0" smtClean="0">
                <a:solidFill>
                  <a:srgbClr val="0000FF"/>
                </a:solidFill>
                <a:latin typeface="Arial" charset="0"/>
              </a:rPr>
              <a:t>Can </a:t>
            </a:r>
            <a:r>
              <a:rPr lang="en-US" sz="1900" b="1" kern="0">
                <a:solidFill>
                  <a:srgbClr val="0000FF"/>
                </a:solidFill>
                <a:latin typeface="Arial" charset="0"/>
              </a:rPr>
              <a:t>thiệp trái pháp luật vào hoạt động kiểm tra, lợi dụng ảnh hưởng của mình tác động đến người làm nhiệm vụ kiểm </a:t>
            </a:r>
            <a:r>
              <a:rPr lang="en-US" sz="1900" b="1" kern="0" smtClean="0">
                <a:solidFill>
                  <a:srgbClr val="0000FF"/>
                </a:solidFill>
                <a:latin typeface="Arial" charset="0"/>
              </a:rPr>
              <a:t>tra.</a:t>
            </a:r>
          </a:p>
          <a:p>
            <a:pPr marL="565150" indent="-457200" algn="just" eaLnBrk="1" hangingPunct="1">
              <a:lnSpc>
                <a:spcPct val="108000"/>
              </a:lnSpc>
              <a:spcBef>
                <a:spcPts val="900"/>
              </a:spcBef>
              <a:spcAft>
                <a:spcPts val="0"/>
              </a:spcAft>
              <a:buClr>
                <a:srgbClr val="FF0000"/>
              </a:buClr>
              <a:buFont typeface="+mj-lt"/>
              <a:buAutoNum type="arabicPeriod" startAt="7"/>
              <a:defRPr/>
            </a:pPr>
            <a:r>
              <a:rPr lang="en-US" sz="1900" b="1" kern="0" smtClean="0">
                <a:solidFill>
                  <a:srgbClr val="0000FF"/>
                </a:solidFill>
                <a:latin typeface="Arial" charset="0"/>
              </a:rPr>
              <a:t>Chống </a:t>
            </a:r>
            <a:r>
              <a:rPr lang="en-US" sz="1900" b="1" kern="0">
                <a:solidFill>
                  <a:srgbClr val="0000FF"/>
                </a:solidFill>
                <a:latin typeface="Arial" charset="0"/>
              </a:rPr>
              <a:t>đối, cản trở người làm nhiệm vụ kiểm tra, đe dọa, trù dập người cung cấp thông tin, tài liệu cho cơ quan kiểm tra, đoàn kiểm tra, gây khó khăn cho hoạt động kiểm tra</a:t>
            </a:r>
            <a:r>
              <a:rPr lang="en-US" sz="1900" b="1" kern="0" smtClean="0">
                <a:solidFill>
                  <a:srgbClr val="0000FF"/>
                </a:solidFill>
                <a:latin typeface="Arial" charset="0"/>
              </a:rPr>
              <a:t>.</a:t>
            </a:r>
            <a:endParaRPr lang="en-US" sz="1900" b="1" kern="0">
              <a:solidFill>
                <a:srgbClr val="0000FF"/>
              </a:solidFill>
              <a:latin typeface="Arial" charset="0"/>
            </a:endParaRPr>
          </a:p>
        </p:txBody>
      </p:sp>
      <p:sp>
        <p:nvSpPr>
          <p:cNvPr id="5" name="Title 1"/>
          <p:cNvSpPr>
            <a:spLocks noGrp="1"/>
          </p:cNvSpPr>
          <p:nvPr>
            <p:ph type="title"/>
          </p:nvPr>
        </p:nvSpPr>
        <p:spPr>
          <a:xfrm>
            <a:off x="234950" y="152400"/>
            <a:ext cx="8680450" cy="762000"/>
          </a:xfrm>
        </p:spPr>
        <p:txBody>
          <a:bodyPr anchor="ctr"/>
          <a:lstStyle/>
          <a:p>
            <a:pPr indent="6350" algn="ctr" eaLnBrk="1" hangingPunct="1">
              <a:lnSpc>
                <a:spcPct val="114000"/>
              </a:lnSpc>
              <a:spcBef>
                <a:spcPts val="12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22. Các hành vi vi phạm trong thi hành pháp luật </a:t>
            </a:r>
            <a:r>
              <a:rPr lang="en-US" sz="2400" b="1" smtClean="0">
                <a:solidFill>
                  <a:srgbClr val="FF0000"/>
                </a:solidFill>
                <a:latin typeface="Arial" panose="020B0604020202020204" pitchFamily="34" charset="0"/>
                <a:cs typeface="Arial" panose="020B0604020202020204" pitchFamily="34" charset="0"/>
              </a:rPr>
              <a:t/>
            </a:r>
            <a:br>
              <a:rPr lang="en-US" sz="2400" b="1" smtClean="0">
                <a:solidFill>
                  <a:srgbClr val="FF0000"/>
                </a:solidFill>
                <a:latin typeface="Arial" panose="020B0604020202020204" pitchFamily="34" charset="0"/>
                <a:cs typeface="Arial" panose="020B0604020202020204" pitchFamily="34" charset="0"/>
              </a:rPr>
            </a:br>
            <a:r>
              <a:rPr lang="en-US" sz="2400" b="1" smtClean="0">
                <a:solidFill>
                  <a:srgbClr val="FF0000"/>
                </a:solidFill>
                <a:latin typeface="Arial" panose="020B0604020202020204" pitchFamily="34" charset="0"/>
                <a:cs typeface="Arial" panose="020B0604020202020204" pitchFamily="34" charset="0"/>
              </a:rPr>
              <a:t>về </a:t>
            </a:r>
            <a:r>
              <a:rPr lang="en-US" sz="2400" b="1">
                <a:solidFill>
                  <a:srgbClr val="FF0000"/>
                </a:solidFill>
                <a:latin typeface="Arial" panose="020B0604020202020204" pitchFamily="34" charset="0"/>
                <a:cs typeface="Arial" panose="020B0604020202020204" pitchFamily="34" charset="0"/>
              </a:rPr>
              <a:t>xử lý vi phạm hành </a:t>
            </a:r>
            <a:r>
              <a:rPr lang="en-US" sz="2400" b="1" smtClean="0">
                <a:solidFill>
                  <a:srgbClr val="FF0000"/>
                </a:solidFill>
                <a:latin typeface="Arial" panose="020B0604020202020204" pitchFamily="34" charset="0"/>
                <a:cs typeface="Arial" panose="020B0604020202020204" pitchFamily="34" charset="0"/>
              </a:rPr>
              <a:t>chính </a:t>
            </a:r>
            <a:r>
              <a:rPr lang="en-US" sz="2400" b="1" smtClean="0">
                <a:solidFill>
                  <a:srgbClr val="009900"/>
                </a:solidFill>
                <a:latin typeface="Arial" panose="020B0604020202020204" pitchFamily="34" charset="0"/>
                <a:cs typeface="Arial" panose="020B0604020202020204" pitchFamily="34" charset="0"/>
              </a:rPr>
              <a:t>(19 hành vi)</a:t>
            </a:r>
            <a:endParaRPr lang="en-US" sz="2400" b="1">
              <a:solidFill>
                <a:srgbClr val="0099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664142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0000"/>
              </a:lnSpc>
              <a:spcBef>
                <a:spcPts val="1200"/>
              </a:spcBef>
              <a:spcAft>
                <a:spcPts val="0"/>
              </a:spcAft>
              <a:buClr>
                <a:srgbClr val="FF0000"/>
              </a:buClr>
              <a:buFont typeface="+mj-lt"/>
              <a:buAutoNum type="arabicPeriod" startAt="13"/>
              <a:defRPr/>
            </a:pPr>
            <a:r>
              <a:rPr lang="en-US" sz="1900" b="1" kern="0" smtClean="0">
                <a:solidFill>
                  <a:srgbClr val="0000FF"/>
                </a:solidFill>
                <a:latin typeface="Arial" charset="0"/>
              </a:rPr>
              <a:t>Tiết </a:t>
            </a:r>
            <a:r>
              <a:rPr lang="en-US" sz="1900" b="1" kern="0">
                <a:solidFill>
                  <a:srgbClr val="0000FF"/>
                </a:solidFill>
                <a:latin typeface="Arial" charset="0"/>
              </a:rPr>
              <a:t>lộ thông tin, tài liệu về kết luận kiểm tra khi chưa có kết luận chính </a:t>
            </a:r>
            <a:r>
              <a:rPr lang="en-US" sz="1900" b="1" kern="0" smtClean="0">
                <a:solidFill>
                  <a:srgbClr val="0000FF"/>
                </a:solidFill>
                <a:latin typeface="Arial" charset="0"/>
              </a:rPr>
              <a:t>thức.</a:t>
            </a:r>
          </a:p>
          <a:p>
            <a:pPr marL="565150" indent="-457200" algn="just" eaLnBrk="1" hangingPunct="1">
              <a:lnSpc>
                <a:spcPct val="110000"/>
              </a:lnSpc>
              <a:spcBef>
                <a:spcPts val="1200"/>
              </a:spcBef>
              <a:spcAft>
                <a:spcPts val="0"/>
              </a:spcAft>
              <a:buClr>
                <a:srgbClr val="FF0000"/>
              </a:buClr>
              <a:buFont typeface="+mj-lt"/>
              <a:buAutoNum type="arabicPeriod" startAt="13"/>
              <a:defRPr/>
            </a:pPr>
            <a:r>
              <a:rPr lang="en-US" sz="1900" b="1" kern="0" smtClean="0">
                <a:solidFill>
                  <a:srgbClr val="0000FF"/>
                </a:solidFill>
                <a:latin typeface="Arial" charset="0"/>
              </a:rPr>
              <a:t>Không </a:t>
            </a:r>
            <a:r>
              <a:rPr lang="en-US" sz="1900" b="1" kern="0">
                <a:solidFill>
                  <a:srgbClr val="0000FF"/>
                </a:solidFill>
                <a:latin typeface="Arial" charset="0"/>
              </a:rPr>
              <a:t>thực hiện kết luận kiểm </a:t>
            </a:r>
            <a:r>
              <a:rPr lang="en-US" sz="1900" b="1" kern="0" smtClean="0">
                <a:solidFill>
                  <a:srgbClr val="0000FF"/>
                </a:solidFill>
                <a:latin typeface="Arial" charset="0"/>
              </a:rPr>
              <a:t>tra.</a:t>
            </a:r>
          </a:p>
          <a:p>
            <a:pPr marL="565150" indent="-457200" algn="just" eaLnBrk="1" hangingPunct="1">
              <a:lnSpc>
                <a:spcPct val="110000"/>
              </a:lnSpc>
              <a:spcBef>
                <a:spcPts val="1200"/>
              </a:spcBef>
              <a:spcAft>
                <a:spcPts val="0"/>
              </a:spcAft>
              <a:buClr>
                <a:srgbClr val="FF0000"/>
              </a:buClr>
              <a:buFont typeface="+mj-lt"/>
              <a:buAutoNum type="arabicPeriod" startAt="13"/>
              <a:defRPr/>
            </a:pPr>
            <a:r>
              <a:rPr lang="en-US" sz="1900" b="1" kern="0" smtClean="0">
                <a:solidFill>
                  <a:srgbClr val="0000FF"/>
                </a:solidFill>
                <a:latin typeface="Arial" charset="0"/>
              </a:rPr>
              <a:t>Thực </a:t>
            </a:r>
            <a:r>
              <a:rPr lang="en-US" sz="1900" b="1" kern="0">
                <a:solidFill>
                  <a:srgbClr val="0000FF"/>
                </a:solidFill>
                <a:latin typeface="Arial" charset="0"/>
              </a:rPr>
              <a:t>hiện không đầy đủ, chính xác kết luận kiểm </a:t>
            </a:r>
            <a:r>
              <a:rPr lang="en-US" sz="1900" b="1" kern="0" smtClean="0">
                <a:solidFill>
                  <a:srgbClr val="0000FF"/>
                </a:solidFill>
                <a:latin typeface="Arial" charset="0"/>
              </a:rPr>
              <a:t>tra.</a:t>
            </a:r>
          </a:p>
          <a:p>
            <a:pPr marL="565150" indent="-457200" algn="just" eaLnBrk="1" hangingPunct="1">
              <a:lnSpc>
                <a:spcPct val="110000"/>
              </a:lnSpc>
              <a:spcBef>
                <a:spcPts val="1200"/>
              </a:spcBef>
              <a:spcAft>
                <a:spcPts val="0"/>
              </a:spcAft>
              <a:buClr>
                <a:srgbClr val="FF0000"/>
              </a:buClr>
              <a:buFont typeface="+mj-lt"/>
              <a:buAutoNum type="arabicPeriod" startAt="13"/>
              <a:defRPr/>
            </a:pPr>
            <a:r>
              <a:rPr lang="en-US" sz="1900" b="1" kern="0" smtClean="0">
                <a:solidFill>
                  <a:srgbClr val="0000FF"/>
                </a:solidFill>
                <a:latin typeface="Arial" charset="0"/>
              </a:rPr>
              <a:t>Không </a:t>
            </a:r>
            <a:r>
              <a:rPr lang="en-US" sz="1900" b="1" kern="0">
                <a:solidFill>
                  <a:srgbClr val="0000FF"/>
                </a:solidFill>
                <a:latin typeface="Arial" charset="0"/>
              </a:rPr>
              <a:t>theo dõi, đôn đốc, kiểm tra việc chấp hành quyết định xử phạt của cá nhân, tổ chức bị xử phạt; việc thi hành biện pháp khắc phục hậu quả do cá nhân, tổ chức thực </a:t>
            </a:r>
            <a:r>
              <a:rPr lang="en-US" sz="1900" b="1" kern="0" smtClean="0">
                <a:solidFill>
                  <a:srgbClr val="0000FF"/>
                </a:solidFill>
                <a:latin typeface="Arial" charset="0"/>
              </a:rPr>
              <a:t>hiện.</a:t>
            </a:r>
          </a:p>
          <a:p>
            <a:pPr marL="565150" indent="-457200" algn="just" eaLnBrk="1" hangingPunct="1">
              <a:lnSpc>
                <a:spcPct val="110000"/>
              </a:lnSpc>
              <a:spcBef>
                <a:spcPts val="1200"/>
              </a:spcBef>
              <a:spcAft>
                <a:spcPts val="0"/>
              </a:spcAft>
              <a:buClr>
                <a:srgbClr val="FF0000"/>
              </a:buClr>
              <a:buFont typeface="+mj-lt"/>
              <a:buAutoNum type="arabicPeriod" startAt="13"/>
              <a:defRPr/>
            </a:pPr>
            <a:r>
              <a:rPr lang="en-US" sz="1900" b="1" kern="0" smtClean="0">
                <a:solidFill>
                  <a:srgbClr val="0000FF"/>
                </a:solidFill>
                <a:latin typeface="Arial" charset="0"/>
              </a:rPr>
              <a:t>Ban </a:t>
            </a:r>
            <a:r>
              <a:rPr lang="en-US" sz="1900" b="1" kern="0">
                <a:solidFill>
                  <a:srgbClr val="0000FF"/>
                </a:solidFill>
                <a:latin typeface="Arial" charset="0"/>
              </a:rPr>
              <a:t>hành trái thẩm quyền văn bản quy định về hành vi vi phạm hành chính; về thẩm quyền, thủ tục, hình thức xử phạt, biện pháp khắc phục hậu quả đối với từng hành vi vi phạm hành chính trong lĩnh vực quản lý nhà nước và biện pháp xử lý hành </a:t>
            </a:r>
            <a:r>
              <a:rPr lang="en-US" sz="1900" b="1" kern="0" smtClean="0">
                <a:solidFill>
                  <a:srgbClr val="0000FF"/>
                </a:solidFill>
                <a:latin typeface="Arial" charset="0"/>
              </a:rPr>
              <a:t>chính.</a:t>
            </a:r>
          </a:p>
          <a:p>
            <a:pPr marL="565150" indent="-457200" algn="just" eaLnBrk="1" hangingPunct="1">
              <a:lnSpc>
                <a:spcPct val="110000"/>
              </a:lnSpc>
              <a:spcBef>
                <a:spcPts val="1200"/>
              </a:spcBef>
              <a:spcAft>
                <a:spcPts val="0"/>
              </a:spcAft>
              <a:buClr>
                <a:srgbClr val="FF0000"/>
              </a:buClr>
              <a:buFont typeface="+mj-lt"/>
              <a:buAutoNum type="arabicPeriod" startAt="13"/>
              <a:defRPr/>
            </a:pPr>
            <a:r>
              <a:rPr lang="en-US" sz="1900" b="1" kern="0" smtClean="0">
                <a:solidFill>
                  <a:srgbClr val="0000FF"/>
                </a:solidFill>
                <a:latin typeface="Arial" charset="0"/>
              </a:rPr>
              <a:t>Thiếu </a:t>
            </a:r>
            <a:r>
              <a:rPr lang="en-US" sz="1900" b="1" kern="0">
                <a:solidFill>
                  <a:srgbClr val="0000FF"/>
                </a:solidFill>
                <a:latin typeface="Arial" charset="0"/>
              </a:rPr>
              <a:t>trách nhiệm trong việc chỉ đạo thực hiện kết luận kiểm </a:t>
            </a:r>
            <a:r>
              <a:rPr lang="en-US" sz="1900" b="1" kern="0" smtClean="0">
                <a:solidFill>
                  <a:srgbClr val="0000FF"/>
                </a:solidFill>
                <a:latin typeface="Arial" charset="0"/>
              </a:rPr>
              <a:t>tra.</a:t>
            </a:r>
          </a:p>
          <a:p>
            <a:pPr marL="565150" indent="-457200" algn="just" eaLnBrk="1" hangingPunct="1">
              <a:lnSpc>
                <a:spcPct val="110000"/>
              </a:lnSpc>
              <a:spcBef>
                <a:spcPts val="1200"/>
              </a:spcBef>
              <a:spcAft>
                <a:spcPts val="0"/>
              </a:spcAft>
              <a:buClr>
                <a:srgbClr val="FF0000"/>
              </a:buClr>
              <a:buFont typeface="+mj-lt"/>
              <a:buAutoNum type="arabicPeriod" startAt="13"/>
              <a:defRPr/>
            </a:pPr>
            <a:r>
              <a:rPr lang="en-US" sz="1900" b="1" kern="0" smtClean="0">
                <a:solidFill>
                  <a:srgbClr val="0000FF"/>
                </a:solidFill>
                <a:latin typeface="Arial" charset="0"/>
              </a:rPr>
              <a:t>Không </a:t>
            </a:r>
            <a:r>
              <a:rPr lang="en-US" sz="1900" b="1" kern="0">
                <a:solidFill>
                  <a:srgbClr val="0000FF"/>
                </a:solidFill>
                <a:latin typeface="Arial" charset="0"/>
              </a:rPr>
              <a:t>giải quyết hoặc giải quyết không kịp thời khiếu nại, tố cáo trong xử lý vi phạm hành chính</a:t>
            </a:r>
            <a:r>
              <a:rPr lang="en-US" sz="1900" b="1" kern="0" smtClean="0">
                <a:solidFill>
                  <a:srgbClr val="0000FF"/>
                </a:solidFill>
                <a:latin typeface="Arial" charset="0"/>
              </a:rPr>
              <a:t>.</a:t>
            </a:r>
            <a:endParaRPr lang="en-US" sz="1900" b="1" kern="0">
              <a:solidFill>
                <a:srgbClr val="0000FF"/>
              </a:solidFill>
              <a:latin typeface="Arial" charset="0"/>
            </a:endParaRPr>
          </a:p>
        </p:txBody>
      </p:sp>
      <p:sp>
        <p:nvSpPr>
          <p:cNvPr id="5" name="Title 1"/>
          <p:cNvSpPr>
            <a:spLocks noGrp="1"/>
          </p:cNvSpPr>
          <p:nvPr>
            <p:ph type="title"/>
          </p:nvPr>
        </p:nvSpPr>
        <p:spPr>
          <a:xfrm>
            <a:off x="234950" y="152400"/>
            <a:ext cx="8680450" cy="762000"/>
          </a:xfrm>
        </p:spPr>
        <p:txBody>
          <a:bodyPr anchor="ctr"/>
          <a:lstStyle/>
          <a:p>
            <a:pPr indent="6350" algn="ctr" eaLnBrk="1" hangingPunct="1">
              <a:lnSpc>
                <a:spcPct val="114000"/>
              </a:lnSpc>
              <a:spcBef>
                <a:spcPts val="1200"/>
              </a:spcBef>
              <a:spcAft>
                <a:spcPts val="0"/>
              </a:spcAft>
              <a:defRPr/>
            </a:pPr>
            <a:r>
              <a:rPr lang="en-US" sz="2400" b="1" smtClean="0">
                <a:solidFill>
                  <a:srgbClr val="FF0000"/>
                </a:solidFill>
                <a:latin typeface="Arial" panose="020B0604020202020204" pitchFamily="34" charset="0"/>
                <a:cs typeface="Arial" panose="020B0604020202020204" pitchFamily="34" charset="0"/>
              </a:rPr>
              <a:t>Điều </a:t>
            </a:r>
            <a:r>
              <a:rPr lang="en-US" sz="2400" b="1">
                <a:solidFill>
                  <a:srgbClr val="FF0000"/>
                </a:solidFill>
                <a:latin typeface="Arial" panose="020B0604020202020204" pitchFamily="34" charset="0"/>
                <a:cs typeface="Arial" panose="020B0604020202020204" pitchFamily="34" charset="0"/>
              </a:rPr>
              <a:t>22. Các hành vi vi phạm trong thi hành pháp luật </a:t>
            </a:r>
            <a:r>
              <a:rPr lang="en-US" sz="2400" b="1" smtClean="0">
                <a:solidFill>
                  <a:srgbClr val="FF0000"/>
                </a:solidFill>
                <a:latin typeface="Arial" panose="020B0604020202020204" pitchFamily="34" charset="0"/>
                <a:cs typeface="Arial" panose="020B0604020202020204" pitchFamily="34" charset="0"/>
              </a:rPr>
              <a:t/>
            </a:r>
            <a:br>
              <a:rPr lang="en-US" sz="2400" b="1" smtClean="0">
                <a:solidFill>
                  <a:srgbClr val="FF0000"/>
                </a:solidFill>
                <a:latin typeface="Arial" panose="020B0604020202020204" pitchFamily="34" charset="0"/>
                <a:cs typeface="Arial" panose="020B0604020202020204" pitchFamily="34" charset="0"/>
              </a:rPr>
            </a:br>
            <a:r>
              <a:rPr lang="en-US" sz="2400" b="1" smtClean="0">
                <a:solidFill>
                  <a:srgbClr val="FF0000"/>
                </a:solidFill>
                <a:latin typeface="Arial" panose="020B0604020202020204" pitchFamily="34" charset="0"/>
                <a:cs typeface="Arial" panose="020B0604020202020204" pitchFamily="34" charset="0"/>
              </a:rPr>
              <a:t>về </a:t>
            </a:r>
            <a:r>
              <a:rPr lang="en-US" sz="2400" b="1">
                <a:solidFill>
                  <a:srgbClr val="FF0000"/>
                </a:solidFill>
                <a:latin typeface="Arial" panose="020B0604020202020204" pitchFamily="34" charset="0"/>
                <a:cs typeface="Arial" panose="020B0604020202020204" pitchFamily="34" charset="0"/>
              </a:rPr>
              <a:t>xử lý vi phạm hành </a:t>
            </a:r>
            <a:r>
              <a:rPr lang="en-US" sz="2400" b="1" smtClean="0">
                <a:solidFill>
                  <a:srgbClr val="FF0000"/>
                </a:solidFill>
                <a:latin typeface="Arial" panose="020B0604020202020204" pitchFamily="34" charset="0"/>
                <a:cs typeface="Arial" panose="020B0604020202020204" pitchFamily="34" charset="0"/>
              </a:rPr>
              <a:t>chính </a:t>
            </a:r>
            <a:r>
              <a:rPr lang="en-US" sz="2400" b="1" smtClean="0">
                <a:solidFill>
                  <a:srgbClr val="009900"/>
                </a:solidFill>
                <a:latin typeface="Arial" panose="020B0604020202020204" pitchFamily="34" charset="0"/>
                <a:cs typeface="Arial" panose="020B0604020202020204" pitchFamily="34" charset="0"/>
              </a:rPr>
              <a:t>(19 hành vi)</a:t>
            </a:r>
            <a:endParaRPr lang="en-US" sz="2400" b="1">
              <a:solidFill>
                <a:srgbClr val="0099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729224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10000"/>
              </a:lnSpc>
              <a:spcBef>
                <a:spcPts val="1200"/>
              </a:spcBef>
              <a:spcAft>
                <a:spcPts val="0"/>
              </a:spcAft>
              <a:defRPr/>
            </a:pPr>
            <a:r>
              <a:rPr lang="en-US" sz="2100" b="1">
                <a:solidFill>
                  <a:srgbClr val="FF0000"/>
                </a:solidFill>
                <a:latin typeface="Arial" panose="020B0604020202020204" pitchFamily="34" charset="0"/>
                <a:cs typeface="Arial" panose="020B0604020202020204" pitchFamily="34" charset="0"/>
              </a:rPr>
              <a:t>Câu 3</a:t>
            </a:r>
            <a:r>
              <a:rPr lang="en-US" sz="2100" b="1">
                <a:solidFill>
                  <a:srgbClr val="FF0000"/>
                </a:solidFill>
                <a:latin typeface="Arial" panose="020B0604020202020204" pitchFamily="34" charset="0"/>
                <a:cs typeface="Arial" panose="020B0604020202020204" pitchFamily="34" charset="0"/>
              </a:rPr>
              <a:t>: </a:t>
            </a:r>
            <a:r>
              <a:rPr lang="en-US" sz="2100" b="1" smtClean="0">
                <a:solidFill>
                  <a:srgbClr val="FF0000"/>
                </a:solidFill>
                <a:latin typeface="Arial" panose="020B0604020202020204" pitchFamily="34" charset="0"/>
                <a:cs typeface="Arial" panose="020B0604020202020204" pitchFamily="34" charset="0"/>
              </a:rPr>
              <a:t>Có bao nhiêu hình thức x</a:t>
            </a:r>
            <a:r>
              <a:rPr lang="vi-VN" sz="2100" b="1" smtClean="0">
                <a:solidFill>
                  <a:srgbClr val="FF0000"/>
                </a:solidFill>
                <a:latin typeface="Arial" panose="020B0604020202020204" pitchFamily="34" charset="0"/>
                <a:cs typeface="Arial" panose="020B0604020202020204" pitchFamily="34" charset="0"/>
              </a:rPr>
              <a:t>ử </a:t>
            </a:r>
            <a:r>
              <a:rPr lang="vi-VN" sz="2100" b="1">
                <a:solidFill>
                  <a:srgbClr val="FF0000"/>
                </a:solidFill>
                <a:latin typeface="Arial" panose="020B0604020202020204" pitchFamily="34" charset="0"/>
                <a:cs typeface="Arial" panose="020B0604020202020204" pitchFamily="34" charset="0"/>
              </a:rPr>
              <a:t>lý kỷ luật đối với cán bộ, công chức, viên chức trong thi hành pháp luật về xử </a:t>
            </a:r>
            <a:r>
              <a:rPr lang="vi-VN" sz="2100" b="1">
                <a:solidFill>
                  <a:srgbClr val="FF0000"/>
                </a:solidFill>
                <a:latin typeface="Arial" panose="020B0604020202020204" pitchFamily="34" charset="0"/>
                <a:cs typeface="Arial" panose="020B0604020202020204" pitchFamily="34" charset="0"/>
              </a:rPr>
              <a:t>lý </a:t>
            </a:r>
            <a:r>
              <a:rPr lang="en-US" sz="2100" b="1" smtClean="0">
                <a:solidFill>
                  <a:srgbClr val="FF0000"/>
                </a:solidFill>
                <a:latin typeface="Arial" panose="020B0604020202020204" pitchFamily="34" charset="0"/>
                <a:cs typeface="Arial" panose="020B0604020202020204" pitchFamily="34" charset="0"/>
              </a:rPr>
              <a:t>VPHC?</a:t>
            </a:r>
            <a:endParaRPr lang="en-US" sz="21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0000"/>
              </a:lnSpc>
              <a:spcBef>
                <a:spcPts val="1200"/>
              </a:spcBef>
              <a:spcAft>
                <a:spcPts val="0"/>
              </a:spcAft>
              <a:buClr>
                <a:srgbClr val="FF0000"/>
              </a:buClr>
              <a:buFont typeface="+mj-lt"/>
              <a:buAutoNum type="alphaLcParenR"/>
              <a:defRPr/>
            </a:pPr>
            <a:endParaRPr lang="en-US" sz="2000" b="1" kern="0" smtClean="0">
              <a:solidFill>
                <a:srgbClr val="0000FF"/>
              </a:solidFill>
              <a:latin typeface="Arial" charset="0"/>
            </a:endParaRPr>
          </a:p>
        </p:txBody>
      </p:sp>
    </p:spTree>
    <p:extLst>
      <p:ext uri="{BB962C8B-B14F-4D97-AF65-F5344CB8AC3E}">
        <p14:creationId xmlns:p14="http://schemas.microsoft.com/office/powerpoint/2010/main" val="87873331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10000"/>
              </a:lnSpc>
              <a:spcBef>
                <a:spcPts val="1200"/>
              </a:spcBef>
              <a:spcAft>
                <a:spcPts val="0"/>
              </a:spcAft>
              <a:defRPr/>
            </a:pPr>
            <a:r>
              <a:rPr lang="en-US" sz="2100" b="1">
                <a:solidFill>
                  <a:srgbClr val="FF0000"/>
                </a:solidFill>
                <a:latin typeface="Arial" panose="020B0604020202020204" pitchFamily="34" charset="0"/>
                <a:cs typeface="Arial" panose="020B0604020202020204" pitchFamily="34" charset="0"/>
              </a:rPr>
              <a:t>Câu 3</a:t>
            </a:r>
            <a:r>
              <a:rPr lang="en-US" sz="2100" b="1">
                <a:solidFill>
                  <a:srgbClr val="FF0000"/>
                </a:solidFill>
                <a:latin typeface="Arial" panose="020B0604020202020204" pitchFamily="34" charset="0"/>
                <a:cs typeface="Arial" panose="020B0604020202020204" pitchFamily="34" charset="0"/>
              </a:rPr>
              <a:t>: </a:t>
            </a:r>
            <a:r>
              <a:rPr lang="en-US" sz="2100" b="1" smtClean="0">
                <a:solidFill>
                  <a:srgbClr val="FF0000"/>
                </a:solidFill>
                <a:latin typeface="Arial" panose="020B0604020202020204" pitchFamily="34" charset="0"/>
                <a:cs typeface="Arial" panose="020B0604020202020204" pitchFamily="34" charset="0"/>
              </a:rPr>
              <a:t>Có bao nhiêu hình thức x</a:t>
            </a:r>
            <a:r>
              <a:rPr lang="vi-VN" sz="2100" b="1" smtClean="0">
                <a:solidFill>
                  <a:srgbClr val="FF0000"/>
                </a:solidFill>
                <a:latin typeface="Arial" panose="020B0604020202020204" pitchFamily="34" charset="0"/>
                <a:cs typeface="Arial" panose="020B0604020202020204" pitchFamily="34" charset="0"/>
              </a:rPr>
              <a:t>ử </a:t>
            </a:r>
            <a:r>
              <a:rPr lang="vi-VN" sz="2100" b="1">
                <a:solidFill>
                  <a:srgbClr val="FF0000"/>
                </a:solidFill>
                <a:latin typeface="Arial" panose="020B0604020202020204" pitchFamily="34" charset="0"/>
                <a:cs typeface="Arial" panose="020B0604020202020204" pitchFamily="34" charset="0"/>
              </a:rPr>
              <a:t>lý kỷ luật đối với cán bộ, công chức, viên chức trong thi hành pháp luật về xử </a:t>
            </a:r>
            <a:r>
              <a:rPr lang="vi-VN" sz="2100" b="1">
                <a:solidFill>
                  <a:srgbClr val="FF0000"/>
                </a:solidFill>
                <a:latin typeface="Arial" panose="020B0604020202020204" pitchFamily="34" charset="0"/>
                <a:cs typeface="Arial" panose="020B0604020202020204" pitchFamily="34" charset="0"/>
              </a:rPr>
              <a:t>lý </a:t>
            </a:r>
            <a:r>
              <a:rPr lang="en-US" sz="2100" b="1" smtClean="0">
                <a:solidFill>
                  <a:srgbClr val="FF0000"/>
                </a:solidFill>
                <a:latin typeface="Arial" panose="020B0604020202020204" pitchFamily="34" charset="0"/>
                <a:cs typeface="Arial" panose="020B0604020202020204" pitchFamily="34" charset="0"/>
              </a:rPr>
              <a:t>VPHC?</a:t>
            </a:r>
            <a:endParaRPr lang="en-US" sz="21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0000"/>
              </a:lnSpc>
              <a:spcBef>
                <a:spcPts val="1200"/>
              </a:spcBef>
              <a:spcAft>
                <a:spcPts val="0"/>
              </a:spcAft>
              <a:buClr>
                <a:srgbClr val="FF0000"/>
              </a:buClr>
              <a:buFont typeface="+mj-lt"/>
              <a:buAutoNum type="alphaLcParenR"/>
              <a:defRPr/>
            </a:pPr>
            <a:endParaRPr lang="en-US" sz="2000" b="1" kern="0" smtClean="0">
              <a:solidFill>
                <a:srgbClr val="0000FF"/>
              </a:solidFill>
              <a:latin typeface="Arial" charset="0"/>
            </a:endParaRPr>
          </a:p>
        </p:txBody>
      </p:sp>
      <p:sp>
        <p:nvSpPr>
          <p:cNvPr id="5" name="Rectangle 4"/>
          <p:cNvSpPr/>
          <p:nvPr/>
        </p:nvSpPr>
        <p:spPr>
          <a:xfrm>
            <a:off x="304800" y="2831914"/>
            <a:ext cx="8534400" cy="1668149"/>
          </a:xfrm>
          <a:prstGeom prst="rect">
            <a:avLst/>
          </a:prstGeom>
        </p:spPr>
        <p:txBody>
          <a:bodyPr wrap="square">
            <a:spAutoFit/>
          </a:bodyPr>
          <a:lstStyle/>
          <a:p>
            <a:pPr marL="107950">
              <a:lnSpc>
                <a:spcPct val="110000"/>
              </a:lnSpc>
              <a:spcBef>
                <a:spcPts val="1200"/>
              </a:spcBef>
              <a:spcAft>
                <a:spcPts val="0"/>
              </a:spcAft>
              <a:buClr>
                <a:srgbClr val="FF0000"/>
              </a:buClr>
              <a:defRPr/>
            </a:pPr>
            <a:r>
              <a:rPr lang="en-US" sz="3600" b="1" kern="0">
                <a:solidFill>
                  <a:srgbClr val="0000FF"/>
                </a:solidFill>
                <a:latin typeface="Arial" charset="0"/>
              </a:rPr>
              <a:t>Đáp </a:t>
            </a:r>
            <a:r>
              <a:rPr lang="en-US" sz="3600" b="1" kern="0" smtClean="0">
                <a:solidFill>
                  <a:srgbClr val="0000FF"/>
                </a:solidFill>
                <a:latin typeface="Arial" charset="0"/>
              </a:rPr>
              <a:t>án: 06 hình thức</a:t>
            </a:r>
            <a:endParaRPr lang="en-US" sz="3600" b="1" kern="0">
              <a:solidFill>
                <a:srgbClr val="0000FF"/>
              </a:solidFill>
              <a:latin typeface="Arial" charset="0"/>
            </a:endParaRPr>
          </a:p>
          <a:p>
            <a:pPr marL="107950">
              <a:lnSpc>
                <a:spcPct val="110000"/>
              </a:lnSpc>
              <a:spcBef>
                <a:spcPts val="1200"/>
              </a:spcBef>
              <a:spcAft>
                <a:spcPts val="0"/>
              </a:spcAft>
              <a:buClr>
                <a:srgbClr val="FF0000"/>
              </a:buClr>
              <a:defRPr/>
            </a:pPr>
            <a:r>
              <a:rPr lang="en-US" sz="2500" b="1" kern="0" smtClean="0">
                <a:solidFill>
                  <a:srgbClr val="FF0066"/>
                </a:solidFill>
                <a:latin typeface="Arial" charset="0"/>
              </a:rPr>
              <a:t>(khoản 1 Điều 23 và các Điều từ 24 </a:t>
            </a:r>
            <a:r>
              <a:rPr lang="en-US" sz="2500" b="1" kern="0" smtClean="0">
                <a:solidFill>
                  <a:srgbClr val="FF0066"/>
                </a:solidFill>
                <a:latin typeface="Arial" charset="0"/>
                <a:sym typeface="Wingdings" panose="05000000000000000000" pitchFamily="2" charset="2"/>
              </a:rPr>
              <a:t> 29</a:t>
            </a:r>
            <a:br>
              <a:rPr lang="en-US" sz="2500" b="1" kern="0" smtClean="0">
                <a:solidFill>
                  <a:srgbClr val="FF0066"/>
                </a:solidFill>
                <a:latin typeface="Arial" charset="0"/>
                <a:sym typeface="Wingdings" panose="05000000000000000000" pitchFamily="2" charset="2"/>
              </a:rPr>
            </a:br>
            <a:r>
              <a:rPr lang="vi-VN" sz="2300" b="1" kern="0" smtClean="0">
                <a:solidFill>
                  <a:srgbClr val="FF0066"/>
                </a:solidFill>
                <a:latin typeface="Arial" charset="0"/>
              </a:rPr>
              <a:t>Nghị </a:t>
            </a:r>
            <a:r>
              <a:rPr lang="vi-VN" sz="2300" b="1" kern="0">
                <a:solidFill>
                  <a:srgbClr val="FF0066"/>
                </a:solidFill>
                <a:latin typeface="Arial" charset="0"/>
              </a:rPr>
              <a:t>định </a:t>
            </a:r>
            <a:r>
              <a:rPr lang="vi-VN" sz="2300" b="1" kern="0">
                <a:solidFill>
                  <a:srgbClr val="FF0066"/>
                </a:solidFill>
                <a:latin typeface="Arial" charset="0"/>
              </a:rPr>
              <a:t>số </a:t>
            </a:r>
            <a:r>
              <a:rPr lang="vi-VN" sz="2300" b="1" kern="0" smtClean="0">
                <a:solidFill>
                  <a:srgbClr val="FF0066"/>
                </a:solidFill>
                <a:latin typeface="Arial" charset="0"/>
              </a:rPr>
              <a:t>19/2020/NĐ-CP</a:t>
            </a:r>
            <a:r>
              <a:rPr lang="en-US" sz="2300" b="1" kern="0" smtClean="0">
                <a:solidFill>
                  <a:srgbClr val="FF0066"/>
                </a:solidFill>
                <a:latin typeface="Arial" charset="0"/>
              </a:rPr>
              <a:t> </a:t>
            </a:r>
            <a:r>
              <a:rPr lang="vi-VN" sz="2300" b="1" kern="0" smtClean="0">
                <a:solidFill>
                  <a:srgbClr val="FF0066"/>
                </a:solidFill>
                <a:latin typeface="Arial" charset="0"/>
              </a:rPr>
              <a:t>ngày 12</a:t>
            </a:r>
            <a:r>
              <a:rPr lang="en-US" sz="2300" b="1" kern="0" smtClean="0">
                <a:solidFill>
                  <a:srgbClr val="FF0066"/>
                </a:solidFill>
                <a:latin typeface="Arial" charset="0"/>
              </a:rPr>
              <a:t>/</a:t>
            </a:r>
            <a:r>
              <a:rPr lang="vi-VN" sz="2300" b="1" kern="0" smtClean="0">
                <a:solidFill>
                  <a:srgbClr val="FF0066"/>
                </a:solidFill>
                <a:latin typeface="Arial" charset="0"/>
              </a:rPr>
              <a:t>2</a:t>
            </a:r>
            <a:r>
              <a:rPr lang="en-US" sz="2300" b="1" kern="0" smtClean="0">
                <a:solidFill>
                  <a:srgbClr val="FF0066"/>
                </a:solidFill>
                <a:latin typeface="Arial" charset="0"/>
              </a:rPr>
              <a:t>/</a:t>
            </a:r>
            <a:r>
              <a:rPr lang="vi-VN" sz="2300" b="1" kern="0" smtClean="0">
                <a:solidFill>
                  <a:srgbClr val="FF0066"/>
                </a:solidFill>
                <a:latin typeface="Arial" charset="0"/>
              </a:rPr>
              <a:t>2020 </a:t>
            </a:r>
            <a:r>
              <a:rPr lang="vi-VN" sz="2300" b="1" kern="0">
                <a:solidFill>
                  <a:srgbClr val="FF0066"/>
                </a:solidFill>
                <a:latin typeface="Arial" charset="0"/>
              </a:rPr>
              <a:t>của Chính phủ</a:t>
            </a:r>
            <a:r>
              <a:rPr lang="en-US" sz="2300" b="1" kern="0">
                <a:solidFill>
                  <a:srgbClr val="FF0066"/>
                </a:solidFill>
                <a:latin typeface="Arial" charset="0"/>
              </a:rPr>
              <a:t>)</a:t>
            </a:r>
            <a:endParaRPr lang="en-US" sz="2300" b="1" kern="0">
              <a:solidFill>
                <a:srgbClr val="FF0066"/>
              </a:solidFill>
              <a:latin typeface="Arial" charset="0"/>
            </a:endParaRPr>
          </a:p>
        </p:txBody>
      </p:sp>
    </p:spTree>
    <p:extLst>
      <p:ext uri="{BB962C8B-B14F-4D97-AF65-F5344CB8AC3E}">
        <p14:creationId xmlns:p14="http://schemas.microsoft.com/office/powerpoint/2010/main" val="195649569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indent="6350" algn="ctr" eaLnBrk="1" hangingPunct="1">
              <a:lnSpc>
                <a:spcPct val="110000"/>
              </a:lnSpc>
              <a:spcBef>
                <a:spcPts val="1200"/>
              </a:spcBef>
              <a:spcAft>
                <a:spcPts val="0"/>
              </a:spcAft>
              <a:defRPr/>
            </a:pPr>
            <a:r>
              <a:rPr lang="en-US" sz="2100" b="1">
                <a:solidFill>
                  <a:srgbClr val="FF0000"/>
                </a:solidFill>
                <a:latin typeface="Arial" panose="020B0604020202020204" pitchFamily="34" charset="0"/>
                <a:cs typeface="Arial" panose="020B0604020202020204" pitchFamily="34" charset="0"/>
              </a:rPr>
              <a:t>Câu </a:t>
            </a:r>
            <a:r>
              <a:rPr lang="en-US" sz="2100" b="1" smtClean="0">
                <a:solidFill>
                  <a:srgbClr val="FF0000"/>
                </a:solidFill>
                <a:latin typeface="Arial" panose="020B0604020202020204" pitchFamily="34" charset="0"/>
                <a:cs typeface="Arial" panose="020B0604020202020204" pitchFamily="34" charset="0"/>
              </a:rPr>
              <a:t>4: Hãy kể tên các hình thức x</a:t>
            </a:r>
            <a:r>
              <a:rPr lang="vi-VN" sz="2100" b="1" smtClean="0">
                <a:solidFill>
                  <a:srgbClr val="FF0000"/>
                </a:solidFill>
                <a:latin typeface="Arial" panose="020B0604020202020204" pitchFamily="34" charset="0"/>
                <a:cs typeface="Arial" panose="020B0604020202020204" pitchFamily="34" charset="0"/>
              </a:rPr>
              <a:t>ử </a:t>
            </a:r>
            <a:r>
              <a:rPr lang="vi-VN" sz="2100" b="1">
                <a:solidFill>
                  <a:srgbClr val="FF0000"/>
                </a:solidFill>
                <a:latin typeface="Arial" panose="020B0604020202020204" pitchFamily="34" charset="0"/>
                <a:cs typeface="Arial" panose="020B0604020202020204" pitchFamily="34" charset="0"/>
              </a:rPr>
              <a:t>lý kỷ luật đối với cán bộ, công chức, viên chức trong thi hành pháp luật về xử </a:t>
            </a:r>
            <a:r>
              <a:rPr lang="vi-VN" sz="2100" b="1">
                <a:solidFill>
                  <a:srgbClr val="FF0000"/>
                </a:solidFill>
                <a:latin typeface="Arial" panose="020B0604020202020204" pitchFamily="34" charset="0"/>
                <a:cs typeface="Arial" panose="020B0604020202020204" pitchFamily="34" charset="0"/>
              </a:rPr>
              <a:t>lý </a:t>
            </a:r>
            <a:r>
              <a:rPr lang="en-US" sz="2100" b="1" smtClean="0">
                <a:solidFill>
                  <a:srgbClr val="FF0000"/>
                </a:solidFill>
                <a:latin typeface="Arial" panose="020B0604020202020204" pitchFamily="34" charset="0"/>
                <a:cs typeface="Arial" panose="020B0604020202020204" pitchFamily="34" charset="0"/>
              </a:rPr>
              <a:t>VPHC?</a:t>
            </a:r>
            <a:endParaRPr lang="en-US" sz="2100" b="1">
              <a:solidFill>
                <a:srgbClr val="FF000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0000"/>
              </a:lnSpc>
              <a:spcBef>
                <a:spcPts val="1200"/>
              </a:spcBef>
              <a:spcAft>
                <a:spcPts val="0"/>
              </a:spcAft>
              <a:buClr>
                <a:srgbClr val="FF0000"/>
              </a:buClr>
              <a:buFont typeface="+mj-lt"/>
              <a:buAutoNum type="alphaLcParenR"/>
              <a:defRPr/>
            </a:pPr>
            <a:endParaRPr lang="en-US" sz="2000" b="1" kern="0" smtClean="0">
              <a:solidFill>
                <a:srgbClr val="0000FF"/>
              </a:solidFill>
              <a:latin typeface="Arial" charset="0"/>
            </a:endParaRPr>
          </a:p>
        </p:txBody>
      </p:sp>
    </p:spTree>
    <p:extLst>
      <p:ext uri="{BB962C8B-B14F-4D97-AF65-F5344CB8AC3E}">
        <p14:creationId xmlns:p14="http://schemas.microsoft.com/office/powerpoint/2010/main" val="252883344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152400"/>
            <a:ext cx="8680450" cy="762000"/>
          </a:xfrm>
        </p:spPr>
        <p:txBody>
          <a:bodyPr anchor="ctr"/>
          <a:lstStyle/>
          <a:p>
            <a:pPr algn="ctr"/>
            <a:r>
              <a:rPr lang="en-US" sz="2400" b="1" smtClean="0">
                <a:solidFill>
                  <a:srgbClr val="FF0000"/>
                </a:solidFill>
                <a:latin typeface="Arial" panose="020B0604020202020204" pitchFamily="34" charset="0"/>
                <a:cs typeface="Arial" panose="020B0604020202020204" pitchFamily="34" charset="0"/>
              </a:rPr>
              <a:t>Chương IV. XỬ </a:t>
            </a:r>
            <a:r>
              <a:rPr lang="en-US" sz="2400" b="1">
                <a:solidFill>
                  <a:srgbClr val="FF0000"/>
                </a:solidFill>
                <a:latin typeface="Arial" panose="020B0604020202020204" pitchFamily="34" charset="0"/>
                <a:cs typeface="Arial" panose="020B0604020202020204" pitchFamily="34" charset="0"/>
              </a:rPr>
              <a:t>LÝ KỶ LUẬT TRONG THI HÀNH PHÁP LUẬT VỀ XỬ LÝ VI PHẠM HÀNH CHÍNH</a:t>
            </a:r>
          </a:p>
        </p:txBody>
      </p:sp>
      <p:sp>
        <p:nvSpPr>
          <p:cNvPr id="4" name="Rectangle 3"/>
          <p:cNvSpPr txBox="1">
            <a:spLocks noChangeArrowheads="1"/>
          </p:cNvSpPr>
          <p:nvPr/>
        </p:nvSpPr>
        <p:spPr bwMode="auto">
          <a:xfrm>
            <a:off x="141288" y="1219200"/>
            <a:ext cx="8861425" cy="5410200"/>
          </a:xfrm>
          <a:prstGeom prst="rect">
            <a:avLst/>
          </a:prstGeom>
          <a:noFill/>
          <a:ln>
            <a:noFill/>
          </a:ln>
          <a:extLst/>
        </p:spPr>
        <p:txBody>
          <a:bodyPr tIns="91440" bIns="0"/>
          <a:lstStyle>
            <a:lvl1pPr marL="571500" indent="-571500" algn="l" rtl="0" eaLnBrk="0" fontAlgn="base" hangingPunct="0">
              <a:spcBef>
                <a:spcPct val="20000"/>
              </a:spcBef>
              <a:spcAft>
                <a:spcPct val="0"/>
              </a:spcAft>
              <a:buClr>
                <a:schemeClr val="accent2"/>
              </a:buClr>
              <a:buFont typeface="Wingdings" pitchFamily="2" charset="2"/>
              <a:buAutoNum type="arabicPeriod"/>
              <a:defRPr sz="3000">
                <a:solidFill>
                  <a:schemeClr val="tx1"/>
                </a:solidFill>
                <a:latin typeface="+mn-lt"/>
                <a:ea typeface="+mn-ea"/>
                <a:cs typeface="+mn-cs"/>
              </a:defRPr>
            </a:lvl1pPr>
            <a:lvl2pPr marL="966788" indent="-495300" algn="l" rtl="0" eaLnBrk="0" fontAlgn="base" hangingPunct="0">
              <a:spcBef>
                <a:spcPct val="20000"/>
              </a:spcBef>
              <a:spcAft>
                <a:spcPct val="0"/>
              </a:spcAft>
              <a:buClr>
                <a:schemeClr val="accent2"/>
              </a:buClr>
              <a:buFont typeface="Wingdings" pitchFamily="2" charset="2"/>
              <a:buChar char="¤"/>
              <a:defRPr sz="2600">
                <a:solidFill>
                  <a:schemeClr val="tx1"/>
                </a:solidFill>
                <a:latin typeface="+mn-lt"/>
              </a:defRPr>
            </a:lvl2pPr>
            <a:lvl3pPr marL="1347788" indent="-438150" algn="l" rtl="0" eaLnBrk="0" fontAlgn="base" hangingPunct="0">
              <a:spcBef>
                <a:spcPct val="20000"/>
              </a:spcBef>
              <a:spcAft>
                <a:spcPct val="0"/>
              </a:spcAft>
              <a:buClr>
                <a:schemeClr val="accent2"/>
              </a:buClr>
              <a:buFont typeface="Wingdings" pitchFamily="2" charset="2"/>
              <a:buChar char="£"/>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a:lstStyle>
          <a:p>
            <a:pPr marL="565150" indent="-457200" algn="just" eaLnBrk="1" hangingPunct="1">
              <a:lnSpc>
                <a:spcPct val="114000"/>
              </a:lnSpc>
              <a:spcBef>
                <a:spcPts val="1200"/>
              </a:spcBef>
              <a:spcAft>
                <a:spcPts val="0"/>
              </a:spcAft>
              <a:buClr>
                <a:srgbClr val="FF0000"/>
              </a:buClr>
              <a:buFont typeface="+mj-lt"/>
              <a:buAutoNum type="arabicPeriod"/>
              <a:defRPr/>
            </a:pPr>
            <a:r>
              <a:rPr lang="en-US" sz="2500" b="1" kern="0" smtClean="0">
                <a:solidFill>
                  <a:srgbClr val="0000FF"/>
                </a:solidFill>
                <a:latin typeface="Arial" charset="0"/>
              </a:rPr>
              <a:t>Điều </a:t>
            </a:r>
            <a:r>
              <a:rPr lang="en-US" sz="2500" b="1" kern="0">
                <a:solidFill>
                  <a:srgbClr val="0000FF"/>
                </a:solidFill>
                <a:latin typeface="Arial" charset="0"/>
              </a:rPr>
              <a:t>24. Khiển </a:t>
            </a:r>
            <a:r>
              <a:rPr lang="en-US" sz="2500" b="1" kern="0" smtClean="0">
                <a:solidFill>
                  <a:srgbClr val="0000FF"/>
                </a:solidFill>
                <a:latin typeface="Arial" charset="0"/>
              </a:rPr>
              <a:t>trách</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2500" b="1" kern="0" smtClean="0">
                <a:solidFill>
                  <a:srgbClr val="0000FF"/>
                </a:solidFill>
                <a:latin typeface="Arial" charset="0"/>
              </a:rPr>
              <a:t>Điều </a:t>
            </a:r>
            <a:r>
              <a:rPr lang="en-US" sz="2500" b="1" kern="0">
                <a:solidFill>
                  <a:srgbClr val="0000FF"/>
                </a:solidFill>
                <a:latin typeface="Arial" charset="0"/>
              </a:rPr>
              <a:t>25. Cảnh </a:t>
            </a:r>
            <a:r>
              <a:rPr lang="en-US" sz="2500" b="1" kern="0" smtClean="0">
                <a:solidFill>
                  <a:srgbClr val="0000FF"/>
                </a:solidFill>
                <a:latin typeface="Arial" charset="0"/>
              </a:rPr>
              <a:t>cáo</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2500" b="1" kern="0" smtClean="0">
                <a:solidFill>
                  <a:srgbClr val="0000FF"/>
                </a:solidFill>
                <a:latin typeface="Arial" charset="0"/>
              </a:rPr>
              <a:t>Điều </a:t>
            </a:r>
            <a:r>
              <a:rPr lang="en-US" sz="2500" b="1" kern="0">
                <a:solidFill>
                  <a:srgbClr val="0000FF"/>
                </a:solidFill>
                <a:latin typeface="Arial" charset="0"/>
              </a:rPr>
              <a:t>26. Hạ bậc </a:t>
            </a:r>
            <a:r>
              <a:rPr lang="en-US" sz="2500" b="1" kern="0" smtClean="0">
                <a:solidFill>
                  <a:srgbClr val="0000FF"/>
                </a:solidFill>
                <a:latin typeface="Arial" charset="0"/>
              </a:rPr>
              <a:t>lương</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2500" b="1" kern="0" smtClean="0">
                <a:solidFill>
                  <a:srgbClr val="0000FF"/>
                </a:solidFill>
                <a:latin typeface="Arial" charset="0"/>
              </a:rPr>
              <a:t>Điều </a:t>
            </a:r>
            <a:r>
              <a:rPr lang="en-US" sz="2500" b="1" kern="0">
                <a:solidFill>
                  <a:srgbClr val="0000FF"/>
                </a:solidFill>
                <a:latin typeface="Arial" charset="0"/>
              </a:rPr>
              <a:t>27. Giáng </a:t>
            </a:r>
            <a:r>
              <a:rPr lang="en-US" sz="2500" b="1" kern="0" smtClean="0">
                <a:solidFill>
                  <a:srgbClr val="0000FF"/>
                </a:solidFill>
                <a:latin typeface="Arial" charset="0"/>
              </a:rPr>
              <a:t>chức</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2500" b="1" kern="0" smtClean="0">
                <a:solidFill>
                  <a:srgbClr val="0000FF"/>
                </a:solidFill>
                <a:latin typeface="Arial" charset="0"/>
              </a:rPr>
              <a:t>Điều </a:t>
            </a:r>
            <a:r>
              <a:rPr lang="en-US" sz="2500" b="1" kern="0">
                <a:solidFill>
                  <a:srgbClr val="0000FF"/>
                </a:solidFill>
                <a:latin typeface="Arial" charset="0"/>
              </a:rPr>
              <a:t>28. Cách </a:t>
            </a:r>
            <a:r>
              <a:rPr lang="en-US" sz="2500" b="1" kern="0" smtClean="0">
                <a:solidFill>
                  <a:srgbClr val="0000FF"/>
                </a:solidFill>
                <a:latin typeface="Arial" charset="0"/>
              </a:rPr>
              <a:t>chức</a:t>
            </a:r>
          </a:p>
          <a:p>
            <a:pPr marL="565150" indent="-457200" algn="just" eaLnBrk="1" hangingPunct="1">
              <a:lnSpc>
                <a:spcPct val="114000"/>
              </a:lnSpc>
              <a:spcBef>
                <a:spcPts val="1200"/>
              </a:spcBef>
              <a:spcAft>
                <a:spcPts val="0"/>
              </a:spcAft>
              <a:buClr>
                <a:srgbClr val="FF0000"/>
              </a:buClr>
              <a:buFont typeface="+mj-lt"/>
              <a:buAutoNum type="arabicPeriod"/>
              <a:defRPr/>
            </a:pPr>
            <a:r>
              <a:rPr lang="en-US" sz="2500" b="1" kern="0" smtClean="0">
                <a:solidFill>
                  <a:srgbClr val="0000FF"/>
                </a:solidFill>
                <a:latin typeface="Arial" charset="0"/>
              </a:rPr>
              <a:t>Điều </a:t>
            </a:r>
            <a:r>
              <a:rPr lang="en-US" sz="2500" b="1" kern="0">
                <a:solidFill>
                  <a:srgbClr val="0000FF"/>
                </a:solidFill>
                <a:latin typeface="Arial" charset="0"/>
              </a:rPr>
              <a:t>29. Buộc thôi </a:t>
            </a:r>
            <a:r>
              <a:rPr lang="en-US" sz="2500" b="1" kern="0" smtClean="0">
                <a:solidFill>
                  <a:srgbClr val="0000FF"/>
                </a:solidFill>
                <a:latin typeface="Arial" charset="0"/>
              </a:rPr>
              <a:t>việc</a:t>
            </a:r>
            <a:endParaRPr lang="en-US" sz="2500" b="1" kern="0">
              <a:solidFill>
                <a:srgbClr val="0000FF"/>
              </a:solidFill>
              <a:latin typeface="Arial" charset="0"/>
            </a:endParaRPr>
          </a:p>
        </p:txBody>
      </p:sp>
    </p:spTree>
    <p:extLst>
      <p:ext uri="{BB962C8B-B14F-4D97-AF65-F5344CB8AC3E}">
        <p14:creationId xmlns:p14="http://schemas.microsoft.com/office/powerpoint/2010/main" val="269900539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47006A05-71E8-4A6D-8CFB-62065BD41703}" type="slidenum">
              <a:rPr lang="en-US" smtClean="0"/>
              <a:pPr>
                <a:defRPr/>
              </a:pPr>
              <a:t>77</a:t>
            </a:fld>
            <a:endParaRPr lang="en-US"/>
          </a:p>
        </p:txBody>
      </p:sp>
      <p:sp>
        <p:nvSpPr>
          <p:cNvPr id="4" name="TextBox 3"/>
          <p:cNvSpPr txBox="1"/>
          <p:nvPr/>
        </p:nvSpPr>
        <p:spPr bwMode="auto">
          <a:xfrm>
            <a:off x="457200" y="2186214"/>
            <a:ext cx="8305800" cy="1549014"/>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spAutoFit/>
          </a:bodyPr>
          <a:lstStyle/>
          <a:p>
            <a:pPr>
              <a:lnSpc>
                <a:spcPct val="150000"/>
              </a:lnSpc>
              <a:spcBef>
                <a:spcPts val="600"/>
              </a:spcBef>
              <a:spcAft>
                <a:spcPts val="600"/>
              </a:spcAft>
            </a:pPr>
            <a:r>
              <a:rPr lang="en-US" sz="7200" b="1" kern="0" smtClean="0">
                <a:solidFill>
                  <a:srgbClr val="FF0000"/>
                </a:solidFill>
                <a:latin typeface="Arial" pitchFamily="34" charset="0"/>
                <a:ea typeface="+mj-ea"/>
                <a:cs typeface="Arial" pitchFamily="34" charset="0"/>
              </a:rPr>
              <a:t>Q &amp; A</a:t>
            </a:r>
          </a:p>
        </p:txBody>
      </p:sp>
    </p:spTree>
    <p:extLst>
      <p:ext uri="{BB962C8B-B14F-4D97-AF65-F5344CB8AC3E}">
        <p14:creationId xmlns:p14="http://schemas.microsoft.com/office/powerpoint/2010/main" val="4007211247"/>
      </p:ext>
    </p:extLst>
  </p:cSld>
  <p:clrMapOvr>
    <a:masterClrMapping/>
  </p:clrMapOvr>
  <p:timing>
    <p:tnLst>
      <p:par>
        <p:cTn id="1" dur="indefinite" restart="never" nodeType="tmRoot"/>
      </p:par>
    </p:tnLst>
  </p:timing>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txDef>
      <a:spPr bwMode="auto">
        <a:noFill/>
        <a:ln w="9525">
          <a:noFill/>
          <a:miter lim="800000"/>
          <a:headEnd/>
          <a:tailEnd/>
        </a:ln>
      </a:spPr>
      <a:bodyPr vert="horz" wrap="square" lIns="91440" tIns="45720" rIns="91440" bIns="45720" numCol="1" anchor="ctr" anchorCtr="0" compatLnSpc="1">
        <a:prstTxWarp prst="textNoShape">
          <a:avLst/>
        </a:prstTxWarp>
      </a:bodyPr>
      <a:lstStyle>
        <a:defPPr>
          <a:spcBef>
            <a:spcPct val="20000"/>
          </a:spcBef>
          <a:defRPr sz="3200" b="1" kern="0" smtClean="0">
            <a:solidFill>
              <a:srgbClr val="FF0000"/>
            </a:solidFill>
            <a:latin typeface="Arial" pitchFamily="34" charset="0"/>
            <a:ea typeface="+mj-ea"/>
            <a:cs typeface="Arial" pitchFamily="34" charset="0"/>
          </a:defRPr>
        </a:defPPr>
      </a:lstStyle>
    </a:tx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21587</TotalTime>
  <Words>11178</Words>
  <Application>Microsoft Office PowerPoint</Application>
  <PresentationFormat>On-screen Show (4:3)</PresentationFormat>
  <Paragraphs>389</Paragraphs>
  <Slides>77</Slides>
  <Notes>2</Notes>
  <HiddenSlides>0</HiddenSlides>
  <MMClips>0</MMClip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Profile</vt:lpstr>
      <vt:lpstr>1. NGHỊ ĐỊNH VỀ CÔNG TÁC THI HÀNH PHÁP LUẬT VỀ XỬ LÝ VI PHẠM HÀNH CHÍNH</vt:lpstr>
      <vt:lpstr>MỤC LỤC</vt:lpstr>
      <vt:lpstr>VĂN BẢN HỢP NHẤT SỐ 210/VBHN-BTP  ngày 19-01-2018 của Bộ Tư pháp về việc hợp nhất:</vt:lpstr>
      <vt:lpstr>LUẬT XỬ LÝ VI PHẠM HÀNH CHÍNH NĂM 2012</vt:lpstr>
      <vt:lpstr>LUẬT XỬ LÝ VI PHẠM HÀNH CHÍNH NĂM 2012</vt:lpstr>
      <vt:lpstr>LUẬT XỬ LÝ VI PHẠM HÀNH CHÍNH NĂM 2012</vt:lpstr>
      <vt:lpstr>LUẬT XỬ LÝ VI PHẠM HÀNH CHÍNH NĂM 2012</vt:lpstr>
      <vt:lpstr>BỐ CỤC CỦA VĂN BẢN HỢP NHẤT SỐ 210/VBHN-BTP 03 chương với 34 điều (theo số điều, không theo số lượng)</vt:lpstr>
      <vt:lpstr>VĂN BẢN HỢP NHẤT SỐ 210/VBHN-BTP</vt:lpstr>
      <vt:lpstr>VĂN BẢN HỢP NHẤT SỐ 210/VBHN-BTP</vt:lpstr>
      <vt:lpstr>PowerPoint Presentation</vt:lpstr>
      <vt:lpstr>Điều 5. Xác định thẩm quyền xử phạt</vt:lpstr>
      <vt:lpstr>VĂN BẢN HỢP NHẤT SỐ 210/VBHN-BTP</vt:lpstr>
      <vt:lpstr>PowerPoint Presentation</vt:lpstr>
      <vt:lpstr>Điều 6. Lập biên bản vi phạm hành chính và ra quyết định xử phạt vi phạm hành chính</vt:lpstr>
      <vt:lpstr>PowerPoint Presentation</vt:lpstr>
      <vt:lpstr>Điều 6a. Sửa đổi, bổ sung, đính chính quyết định về  xử lý vi phạm hành chính</vt:lpstr>
      <vt:lpstr>PowerPoint Presentation</vt:lpstr>
      <vt:lpstr>Điều 6c. Thời hạn thực hiện việc sửa đổi, bổ sung, đính chính, hủy bỏ, ban hành quyết định mới về xử lý vi phạm hành chính</vt:lpstr>
      <vt:lpstr>Điều 6d. Hiệu lực, thời hạn, thời hiệu thi hành của quyết định sửa đổi,  bổ sung, hủy bỏ, quyết định mới về xử lý vi phạm hành chính, văn bản đính chính quyết định về xử lý vi phạm hành chính</vt:lpstr>
      <vt:lpstr>Điều 8. Công bố công khai trên các phương tiện thông tin đại chúng việc xử phạt đối với cá nhân, tổ chức vi phạm hành chính</vt:lpstr>
      <vt:lpstr>Điều 10. Hình thức, thủ tục thu, nộp tiền phạt</vt:lpstr>
      <vt:lpstr>Điều 13. Xác định tuổi của đối tượng bị áp dụng  biện pháp xử lý hành chính</vt:lpstr>
      <vt:lpstr>Điều 13. Xác định tuổi của đối tượng bị áp dụng  biện pháp xử lý hành chính</vt:lpstr>
      <vt:lpstr>Điều 14. Xử phạt vi phạm hành chính đối với  người chưa thành niên</vt:lpstr>
      <vt:lpstr>PowerPoint Presentation</vt:lpstr>
      <vt:lpstr>Điều 15. Biện pháp nhắc nhở</vt:lpstr>
      <vt:lpstr>Điều 18. Trách nhiệm của người có thẩm quyền xử lý vi phạm hành chính khi thi hành công vụ</vt:lpstr>
      <vt:lpstr>NGHỊ ĐỊNH SỐ 19/2020/NĐ-CP ngày 12 tháng 02 năm 2020 VỀ KIỂM TRA, XỬ LÝ KỶ LUẬT TRONG THI HÀNH PHÁP LUẬT VỀ XỬ LÝ VI PHẠM HÀNH CHÍNH</vt:lpstr>
      <vt:lpstr>GIỚI THIỆU NGHỊ ĐỊNH</vt:lpstr>
      <vt:lpstr>BỐ CỤC CỦA NGHỊ ĐỊNH (05 chương với 31 điều)</vt:lpstr>
      <vt:lpstr>Điều 2. Đối tượng áp dụng</vt:lpstr>
      <vt:lpstr>Điều 4. Nguyên tắc kiểm tra, xử lý kỷ luật trong thi hành pháp luật về xử lý vi phạm hành chính</vt:lpstr>
      <vt:lpstr>Điều 5. Căn cứ, phương thức kiểm tra</vt:lpstr>
      <vt:lpstr>Điều 5. Căn cứ, phương thức kiểm tra</vt:lpstr>
      <vt:lpstr>Điều 7. Quyền hạn, trách nhiệm của người có thẩm quyền ban hành quyết định kiểm tra</vt:lpstr>
      <vt:lpstr>Điều 7. Quyền hạn, trách nhiệm của người có thẩm quyền ban hành quyết định kiểm tra</vt:lpstr>
      <vt:lpstr>Điều 8. Đoàn kiểm tra</vt:lpstr>
      <vt:lpstr>Điều 8. Đoàn kiểm tra</vt:lpstr>
      <vt:lpstr>Điều 11. Nội dung kiểm tra việc thi hành pháp luật  xử lý vi phạm hành chính</vt:lpstr>
      <vt:lpstr>Điều 11. Nội dung kiểm tra việc thi hành pháp luật  xử lý vi phạm hành chính</vt:lpstr>
      <vt:lpstr>Điều 11. Nội dung kiểm tra việc thi hành pháp luật  xử lý vi phạm hành chính</vt:lpstr>
      <vt:lpstr>Điều 11. Nội dung kiểm tra việc thi hành pháp luật  xử lý vi phạm hành chính</vt:lpstr>
      <vt:lpstr>Điều 14. Tiến hành kiểm tra</vt:lpstr>
      <vt:lpstr>Điều 22. Các hành vi vi phạm trong thi hành pháp luật  về xử lý vi phạm hành chính (19 hành vi)</vt:lpstr>
      <vt:lpstr>Điều 22. Các hành vi vi phạm trong thi hành pháp luật  về xử lý vi phạm hành chính (19 hành vi)</vt:lpstr>
      <vt:lpstr>Điều 22. Các hành vi vi phạm trong thi hành pháp luật  về xử lý vi phạm hành chính (19 hành vi)</vt:lpstr>
      <vt:lpstr>Chương IV. XỬ LÝ KỶ LUẬT TRONG THI HÀNH PHÁP LUẬT VỀ XỬ LÝ VI PHẠM HÀNH CHÍNH</vt:lpstr>
      <vt:lpstr>Điều 24. Khiển trách</vt:lpstr>
      <vt:lpstr>Điều 24. Khiển trách</vt:lpstr>
      <vt:lpstr>Điều 25. Cảnh cáo</vt:lpstr>
      <vt:lpstr>Điều 25. Cảnh cáo</vt:lpstr>
      <vt:lpstr>Điều 25. Cảnh cáo</vt:lpstr>
      <vt:lpstr>PowerPoint Presentation</vt:lpstr>
      <vt:lpstr>Điều 28. Cách chức</vt:lpstr>
      <vt:lpstr>Điều 28. Cách chức</vt:lpstr>
      <vt:lpstr>Điều 29. Buộc thôi việc</vt:lpstr>
      <vt:lpstr>Điều 30. Hiệu lực thi hành</vt:lpstr>
      <vt:lpstr>CHỈ THỊ 10/CT-TTg ngày 22 tháng 4 năm 2019 về việc tăng cường xử lý, ngăn chặn có hiệu quả tình trạng nhũng nhiễu, gây phiền hà cho người dân, doanh nghiệp  trong giải quyết công việc </vt:lpstr>
      <vt:lpstr>THỰC TRẠNG</vt:lpstr>
      <vt:lpstr>THỰC TRẠNG</vt:lpstr>
      <vt:lpstr>THỰC TRẠNG</vt:lpstr>
      <vt:lpstr>THỦ TƯỚNG CHÍNH PHỦ YÊU CẦU</vt:lpstr>
      <vt:lpstr>THỦ TƯỚNG CHÍNH PHỦ YÊU CẦU</vt:lpstr>
      <vt:lpstr>THỦ TƯỚNG CHÍNH PHỦ YÊU CẦU</vt:lpstr>
      <vt:lpstr>THỦ TƯỚNG CHÍNH PHỦ YÊU CẦU</vt:lpstr>
      <vt:lpstr>Câu 1: Trong thi hành pháp luật về xử lý vi phạm hành chính, có bao nhiêu hành vi nào được xem là vi phạm pháp luật?</vt:lpstr>
      <vt:lpstr>Câu 1: Trong thi hành pháp luật về xử lý vi phạm hành chính, có bao nhiêu hành vi nào được xem là vi phạm pháp luật?</vt:lpstr>
      <vt:lpstr>Câu 2: Hãy kể tên 01 hành vi được xem là vi phạm pháp luật trong thi hành pháp luật về xử lý vi phạm hành chính?</vt:lpstr>
      <vt:lpstr>Điều 22. Các hành vi vi phạm trong thi hành pháp luật  về xử lý vi phạm hành chính (19 hành vi)</vt:lpstr>
      <vt:lpstr>Điều 22. Các hành vi vi phạm trong thi hành pháp luật  về xử lý vi phạm hành chính (19 hành vi)</vt:lpstr>
      <vt:lpstr>Điều 22. Các hành vi vi phạm trong thi hành pháp luật  về xử lý vi phạm hành chính (19 hành vi)</vt:lpstr>
      <vt:lpstr>Câu 3: Có bao nhiêu hình thức xử lý kỷ luật đối với cán bộ, công chức, viên chức trong thi hành pháp luật về xử lý VPHC?</vt:lpstr>
      <vt:lpstr>Câu 3: Có bao nhiêu hình thức xử lý kỷ luật đối với cán bộ, công chức, viên chức trong thi hành pháp luật về xử lý VPHC?</vt:lpstr>
      <vt:lpstr>Câu 4: Hãy kể tên các hình thức xử lý kỷ luật đối với cán bộ, công chức, viên chức trong thi hành pháp luật về xử lý VPHC?</vt:lpstr>
      <vt:lpstr>Chương IV. XỬ LÝ KỶ LUẬT TRONG THI HÀNH PHÁP LUẬT VỀ XỬ LÝ VI PHẠM HÀNH CHÍNH</vt:lpstr>
      <vt:lpstr>PowerPoint Presentation</vt:lpstr>
    </vt:vector>
  </TitlesOfParts>
  <Company>So Giao duc va Dao tao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Tap huan e-mail, QLVB</dc:title>
  <dc:creator>LeNguyenMinhNgoc</dc:creator>
  <cp:lastModifiedBy>Le Nguyen Minh Ngoc</cp:lastModifiedBy>
  <cp:revision>2193</cp:revision>
  <cp:lastPrinted>2014-02-10T09:51:06Z</cp:lastPrinted>
  <dcterms:created xsi:type="dcterms:W3CDTF">2006-08-23T15:52:09Z</dcterms:created>
  <dcterms:modified xsi:type="dcterms:W3CDTF">2020-05-17T20:11:23Z</dcterms:modified>
</cp:coreProperties>
</file>